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8"/>
  </p:notesMasterIdLst>
  <p:sldIdLst>
    <p:sldId id="275" r:id="rId2"/>
    <p:sldId id="280" r:id="rId3"/>
    <p:sldId id="281" r:id="rId4"/>
    <p:sldId id="282" r:id="rId5"/>
    <p:sldId id="256" r:id="rId6"/>
    <p:sldId id="257" r:id="rId7"/>
    <p:sldId id="270" r:id="rId8"/>
    <p:sldId id="261" r:id="rId9"/>
    <p:sldId id="262" r:id="rId10"/>
    <p:sldId id="264" r:id="rId11"/>
    <p:sldId id="269" r:id="rId12"/>
    <p:sldId id="268" r:id="rId13"/>
    <p:sldId id="272" r:id="rId14"/>
    <p:sldId id="265" r:id="rId15"/>
    <p:sldId id="266" r:id="rId16"/>
    <p:sldId id="271" r:id="rId17"/>
    <p:sldId id="273" r:id="rId18"/>
    <p:sldId id="263" r:id="rId19"/>
    <p:sldId id="258" r:id="rId20"/>
    <p:sldId id="274" r:id="rId21"/>
    <p:sldId id="276" r:id="rId22"/>
    <p:sldId id="277" r:id="rId23"/>
    <p:sldId id="259" r:id="rId24"/>
    <p:sldId id="278" r:id="rId25"/>
    <p:sldId id="260" r:id="rId26"/>
    <p:sldId id="267" r:id="rId27"/>
  </p:sldIdLst>
  <p:sldSz cx="9144000" cy="5143500" type="screen16x9"/>
  <p:notesSz cx="6858000" cy="9144000"/>
  <p:embeddedFontLst>
    <p:embeddedFont>
      <p:font typeface="Comfortaa" panose="020B0604020202020204" charset="0"/>
      <p:regular r:id="rId29"/>
      <p:bold r:id="rId30"/>
    </p:embeddedFont>
    <p:embeddedFont>
      <p:font typeface="PT Astra Serif" panose="020A0603040505020204" pitchFamily="18" charset="-52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38" autoAdjust="0"/>
    <p:restoredTop sz="94660"/>
  </p:normalViewPr>
  <p:slideViewPr>
    <p:cSldViewPr snapToGrid="0">
      <p:cViewPr>
        <p:scale>
          <a:sx n="100" d="100"/>
          <a:sy n="100" d="100"/>
        </p:scale>
        <p:origin x="-780" y="-35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611671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158f2e2ad46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158f2e2ad46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58f2e2ad46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58f2e2ad46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58f2e2ad46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58f2e2ad46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58f2e2ad46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58f2e2ad46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58f2e2ad46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158f2e2ad46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58f2e2ad46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158f2e2ad46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58f2e2ad46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158f2e2ad46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58f2e2ad46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158f2e2ad46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58f2e2ad46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158f2e2ad46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58f2e2ad46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158f2e2ad46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58f2e2ad46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58f2e2ad46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1975" y="0"/>
            <a:ext cx="7715250" cy="51435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6"/>
          <a:stretch/>
        </p:blipFill>
        <p:spPr>
          <a:xfrm>
            <a:off x="6267449" y="0"/>
            <a:ext cx="29813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81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5364419" y="-1059125"/>
            <a:ext cx="2720444" cy="4838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1"/>
          <p:cNvPicPr preferRelativeResize="0"/>
          <p:nvPr/>
        </p:nvPicPr>
        <p:blipFill rotWithShape="1">
          <a:blip r:embed="rId4">
            <a:alphaModFix/>
          </a:blip>
          <a:srcRect b="2591"/>
          <a:stretch/>
        </p:blipFill>
        <p:spPr>
          <a:xfrm>
            <a:off x="4838700" y="2622775"/>
            <a:ext cx="4305300" cy="252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1"/>
          <p:cNvPicPr preferRelativeResize="0"/>
          <p:nvPr/>
        </p:nvPicPr>
        <p:blipFill rotWithShape="1">
          <a:blip r:embed="rId5">
            <a:alphaModFix/>
          </a:blip>
          <a:srcRect b="17756"/>
          <a:stretch/>
        </p:blipFill>
        <p:spPr>
          <a:xfrm flipH="1">
            <a:off x="0" y="0"/>
            <a:ext cx="4305300" cy="2655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1"/>
          <p:cNvPicPr preferRelativeResize="0"/>
          <p:nvPr/>
        </p:nvPicPr>
        <p:blipFill rotWithShape="1">
          <a:blip r:embed="rId6">
            <a:alphaModFix/>
          </a:blip>
          <a:srcRect l="8999"/>
          <a:stretch/>
        </p:blipFill>
        <p:spPr>
          <a:xfrm rot="-5400000">
            <a:off x="1203163" y="1419613"/>
            <a:ext cx="2520724" cy="4927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425" y="0"/>
            <a:ext cx="3429000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775" y="0"/>
            <a:ext cx="3429000" cy="51435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0" y="0"/>
            <a:ext cx="3429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5031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0" y="0"/>
            <a:ext cx="3429000" cy="51435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3429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19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0"/>
          <a:stretch/>
        </p:blipFill>
        <p:spPr>
          <a:xfrm>
            <a:off x="2505074" y="0"/>
            <a:ext cx="6638925" cy="51435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94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08800" y="5"/>
            <a:ext cx="2235200" cy="1676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08800" y="1676400"/>
            <a:ext cx="2235200" cy="167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69088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08800" y="3046725"/>
            <a:ext cx="2235200" cy="20967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928813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28826" y="0"/>
            <a:ext cx="4656358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3"/>
          <p:cNvPicPr preferRelativeResize="0"/>
          <p:nvPr/>
        </p:nvPicPr>
        <p:blipFill rotWithShape="1">
          <a:blip r:embed="rId5">
            <a:alphaModFix/>
          </a:blip>
          <a:srcRect t="13787" b="29982"/>
          <a:stretch/>
        </p:blipFill>
        <p:spPr>
          <a:xfrm>
            <a:off x="6572550" y="0"/>
            <a:ext cx="2571450" cy="2571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2571715"/>
            <a:ext cx="1928826" cy="2571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3"/>
          <p:cNvPicPr preferRelativeResize="0"/>
          <p:nvPr/>
        </p:nvPicPr>
        <p:blipFill rotWithShape="1">
          <a:blip r:embed="rId7">
            <a:alphaModFix/>
          </a:blip>
          <a:srcRect t="17736" b="2835"/>
          <a:stretch/>
        </p:blipFill>
        <p:spPr>
          <a:xfrm>
            <a:off x="6572550" y="2571775"/>
            <a:ext cx="2571449" cy="2571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15250" cy="51435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2" r="14722"/>
          <a:stretch/>
        </p:blipFill>
        <p:spPr>
          <a:xfrm>
            <a:off x="7153275" y="0"/>
            <a:ext cx="19907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1627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625" y="0"/>
            <a:ext cx="3429000" cy="51435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8507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85762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52183" y="0"/>
            <a:ext cx="2891818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0"/>
          <p:cNvPicPr preferRelativeResize="0"/>
          <p:nvPr/>
        </p:nvPicPr>
        <p:blipFill rotWithShape="1">
          <a:blip r:embed="rId5">
            <a:alphaModFix/>
          </a:blip>
          <a:srcRect l="17191"/>
          <a:stretch/>
        </p:blipFill>
        <p:spPr>
          <a:xfrm>
            <a:off x="3857625" y="1250"/>
            <a:ext cx="2394551" cy="5141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5"/>
          <p:cNvPicPr preferRelativeResize="0"/>
          <p:nvPr/>
        </p:nvPicPr>
        <p:blipFill rotWithShape="1">
          <a:blip r:embed="rId3">
            <a:alphaModFix/>
          </a:blip>
          <a:srcRect l="5556" r="9990"/>
          <a:stretch/>
        </p:blipFill>
        <p:spPr>
          <a:xfrm>
            <a:off x="2943074" y="0"/>
            <a:ext cx="325785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 rotWithShape="1">
          <a:blip r:embed="rId4">
            <a:alphaModFix/>
          </a:blip>
          <a:srcRect l="6837" t="16282" r="8121"/>
          <a:stretch/>
        </p:blipFill>
        <p:spPr>
          <a:xfrm>
            <a:off x="6204875" y="-4775"/>
            <a:ext cx="2939125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 rotWithShape="1">
          <a:blip r:embed="rId5">
            <a:alphaModFix/>
          </a:blip>
          <a:srcRect l="10560" r="13249"/>
          <a:stretch/>
        </p:blipFill>
        <p:spPr>
          <a:xfrm>
            <a:off x="0" y="-4775"/>
            <a:ext cx="2939124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sz="2200" b="1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Comfortaa"/>
                <a:sym typeface="Comfortaa"/>
              </a:rPr>
              <a:t>П. 2. Ст. 11 Федерального закона от 27.12.2018 № 498-ФЗ </a:t>
            </a:r>
            <a:r>
              <a:rPr lang="ru-RU" sz="2000" b="1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Comfortaa"/>
                <a:sym typeface="Comfortaa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Comfortaa"/>
                <a:sym typeface="Comfortaa"/>
              </a:rPr>
            </a:br>
            <a:r>
              <a:rPr lang="ru-RU" sz="2000" b="1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Comfortaa"/>
                <a:sym typeface="Comfortaa"/>
              </a:rPr>
              <a:t>При общении с животными не допускаются:</a:t>
            </a:r>
            <a:endParaRPr lang="ru-RU" sz="2000" dirty="0">
              <a:solidFill>
                <a:schemeClr val="tx1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ru-RU" sz="1600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1) Проведение на животных без применения обезболивающих лекарственных препаратов для ветеринарного применения ветеринарных и иных процедур, которые могут вызвать у животных непереносимую боль;</a:t>
            </a:r>
          </a:p>
          <a:p>
            <a:r>
              <a:rPr lang="ru-RU" sz="1600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2) Натравливание животных (за исключением служебных животных) на других животных;</a:t>
            </a:r>
          </a:p>
          <a:p>
            <a:r>
              <a:rPr lang="ru-RU" sz="1600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3) Отказ владельцев животных от исполнения ими обязанностей по содержанию животных до их определения в приюты для животных или отчуждения иным законным способом;</a:t>
            </a:r>
          </a:p>
          <a:p>
            <a:r>
              <a:rPr lang="ru-RU" sz="1600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4) Торговля животными в местах, специально не отведенных для этого;</a:t>
            </a:r>
          </a:p>
          <a:p>
            <a:r>
              <a:rPr lang="ru-RU" sz="1600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5) Организация и проведение боев животных;</a:t>
            </a:r>
          </a:p>
          <a:p>
            <a:r>
              <a:rPr lang="ru-RU" sz="1600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Организация и проведение зрелищных мероприятий, влекущих за собой нанесение травм и увечий животным, умерщвление животных.</a:t>
            </a:r>
          </a:p>
        </p:txBody>
      </p:sp>
    </p:spTree>
    <p:extLst>
      <p:ext uri="{BB962C8B-B14F-4D97-AF65-F5344CB8AC3E}">
        <p14:creationId xmlns:p14="http://schemas.microsoft.com/office/powerpoint/2010/main" val="6722916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6275" y="0"/>
            <a:ext cx="7715250" cy="51435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61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75" y="0"/>
            <a:ext cx="3429000" cy="51435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00"/>
          <a:stretch/>
        </p:blipFill>
        <p:spPr>
          <a:xfrm>
            <a:off x="0" y="0"/>
            <a:ext cx="3000375" cy="51435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5896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9"/>
          <a:stretch/>
        </p:blipFill>
        <p:spPr>
          <a:xfrm>
            <a:off x="2762250" y="0"/>
            <a:ext cx="29527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5925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 rotWithShape="1">
          <a:blip r:embed="rId3">
            <a:alphaModFix/>
          </a:blip>
          <a:srcRect l="5995" r="11078" b="16943"/>
          <a:stretch/>
        </p:blipFill>
        <p:spPr>
          <a:xfrm>
            <a:off x="3061600" y="0"/>
            <a:ext cx="288735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 rotWithShape="1">
          <a:blip r:embed="rId4">
            <a:alphaModFix/>
          </a:blip>
          <a:srcRect l="30656" r="24700"/>
          <a:stretch/>
        </p:blipFill>
        <p:spPr>
          <a:xfrm>
            <a:off x="0" y="0"/>
            <a:ext cx="30616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6"/>
          <p:cNvPicPr preferRelativeResize="0"/>
          <p:nvPr/>
        </p:nvPicPr>
        <p:blipFill rotWithShape="1">
          <a:blip r:embed="rId5">
            <a:alphaModFix/>
          </a:blip>
          <a:srcRect l="12175" t="2581" r="7140"/>
          <a:stretch/>
        </p:blipFill>
        <p:spPr>
          <a:xfrm>
            <a:off x="5948960" y="0"/>
            <a:ext cx="319503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075" y="0"/>
            <a:ext cx="3429000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850" y="0"/>
            <a:ext cx="3429000" cy="51435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475" y="0"/>
            <a:ext cx="3429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0593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7"/>
          <p:cNvPicPr preferRelativeResize="0"/>
          <p:nvPr/>
        </p:nvPicPr>
        <p:blipFill rotWithShape="1">
          <a:blip r:embed="rId3">
            <a:alphaModFix/>
          </a:blip>
          <a:srcRect t="7140"/>
          <a:stretch/>
        </p:blipFill>
        <p:spPr>
          <a:xfrm flipH="1">
            <a:off x="2893225" y="0"/>
            <a:ext cx="311578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7"/>
          <p:cNvPicPr preferRelativeResize="0"/>
          <p:nvPr/>
        </p:nvPicPr>
        <p:blipFill rotWithShape="1">
          <a:blip r:embed="rId4">
            <a:alphaModFix/>
          </a:blip>
          <a:srcRect t="10482"/>
          <a:stretch/>
        </p:blipFill>
        <p:spPr>
          <a:xfrm>
            <a:off x="5913544" y="0"/>
            <a:ext cx="3230455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"/>
            <a:ext cx="289322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4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 rot="-5400000">
            <a:off x="1998626" y="-2005346"/>
            <a:ext cx="5146750" cy="9154199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4"/>
          <p:cNvSpPr txBox="1"/>
          <p:nvPr/>
        </p:nvSpPr>
        <p:spPr>
          <a:xfrm rot="404">
            <a:off x="5673054" y="2088025"/>
            <a:ext cx="25518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rgbClr val="DADAA9"/>
                </a:solidFill>
                <a:latin typeface="Comfortaa"/>
                <a:ea typeface="Comfortaa"/>
                <a:cs typeface="Comfortaa"/>
                <a:sym typeface="Comfortaa"/>
              </a:rPr>
              <a:t>Адрес: г.Югорск, </a:t>
            </a:r>
            <a:endParaRPr sz="2000">
              <a:solidFill>
                <a:srgbClr val="DADAA9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rgbClr val="DADAA9"/>
                </a:solidFill>
                <a:latin typeface="Comfortaa"/>
                <a:ea typeface="Comfortaa"/>
                <a:cs typeface="Comfortaa"/>
                <a:sym typeface="Comfortaa"/>
              </a:rPr>
              <a:t>ул. Гастелло 32А</a:t>
            </a:r>
            <a:endParaRPr sz="2000" b="1">
              <a:solidFill>
                <a:srgbClr val="DADAA9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41" name="Google Shape;141;p24"/>
          <p:cNvSpPr/>
          <p:nvPr/>
        </p:nvSpPr>
        <p:spPr>
          <a:xfrm>
            <a:off x="5470100" y="1841725"/>
            <a:ext cx="4490400" cy="1293000"/>
          </a:xfrm>
          <a:prstGeom prst="rect">
            <a:avLst/>
          </a:prstGeom>
          <a:noFill/>
          <a:ln w="28575" cap="flat" cmpd="sng">
            <a:solidFill>
              <a:srgbClr val="967D7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sz="2200" b="1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Comfortaa"/>
                <a:sym typeface="Comfortaa"/>
              </a:rPr>
              <a:t>П. 4. Ст. 11 Федерального закона от 27.12.2018 № 498-ФЗ </a:t>
            </a:r>
            <a:r>
              <a:rPr lang="ru-RU" sz="2000" b="1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Comfortaa"/>
                <a:sym typeface="Comfortaa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Comfortaa"/>
                <a:sym typeface="Comfortaa"/>
              </a:rPr>
            </a:br>
            <a:endParaRPr lang="ru-RU" sz="2000" dirty="0">
              <a:solidFill>
                <a:schemeClr val="tx1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600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Выгул домашних животных должен осуществляться при условии обязательного обеспечения безопасности граждан, животных, сохранности имущества физических лиц и юридических лиц.</a:t>
            </a:r>
          </a:p>
        </p:txBody>
      </p:sp>
    </p:spTree>
    <p:extLst>
      <p:ext uri="{BB962C8B-B14F-4D97-AF65-F5344CB8AC3E}">
        <p14:creationId xmlns:p14="http://schemas.microsoft.com/office/powerpoint/2010/main" val="18120993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sz="2200" b="1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Comfortaa"/>
                <a:sym typeface="Comfortaa"/>
              </a:rPr>
              <a:t>П. 5. Ст. 11 Федерального закона от 27.12.2018 № 498-ФЗ </a:t>
            </a:r>
            <a:r>
              <a:rPr lang="ru-RU" sz="2000" b="1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Comfortaa"/>
                <a:sym typeface="Comfortaa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Comfortaa"/>
                <a:sym typeface="Comfortaa"/>
              </a:rPr>
            </a:br>
            <a:r>
              <a:rPr lang="ru-RU" sz="2000" b="1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Comfortaa"/>
                <a:sym typeface="Comfortaa"/>
              </a:rPr>
              <a:t>При выгуле домашнего животного необходимо соблюдать след. </a:t>
            </a:r>
            <a:r>
              <a:rPr lang="ru-RU" sz="2000" b="1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Comfortaa"/>
                <a:sym typeface="Comfortaa"/>
              </a:rPr>
              <a:t>т</a:t>
            </a:r>
            <a:r>
              <a:rPr lang="ru-RU" sz="2000" b="1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Comfortaa"/>
                <a:sym typeface="Comfortaa"/>
              </a:rPr>
              <a:t>ребования:</a:t>
            </a:r>
            <a:endParaRPr lang="ru-RU" sz="2000" dirty="0">
              <a:solidFill>
                <a:schemeClr val="tx1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600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1) Исключать возможность свободного, неконтролируемого передвижения животного при пересечении проезжей части автомобильной дороги, в лифтах и помещениях общего пользования многоквартирных домов, во дворах таких домов, на детских и спортивных площадках;</a:t>
            </a:r>
          </a:p>
          <a:p>
            <a:r>
              <a:rPr lang="ru-RU" sz="1600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2) Обеспечивать уборку продуктов жизнедеятельности животного в местах и на территориях общего пользования;</a:t>
            </a:r>
          </a:p>
          <a:p>
            <a:r>
              <a:rPr lang="ru-RU" sz="1600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3) Не допускать выгул животного вне мест, разрешенных решением органа местного самоуправления для выгула животных, и соблюдать иные требования к его выгулу.</a:t>
            </a:r>
          </a:p>
        </p:txBody>
      </p:sp>
    </p:spTree>
    <p:extLst>
      <p:ext uri="{BB962C8B-B14F-4D97-AF65-F5344CB8AC3E}">
        <p14:creationId xmlns:p14="http://schemas.microsoft.com/office/powerpoint/2010/main" val="2952395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 amt="60000"/>
          </a:blip>
          <a:srcRect t="23212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/>
          <p:nvPr/>
        </p:nvSpPr>
        <p:spPr>
          <a:xfrm>
            <a:off x="479675" y="3551600"/>
            <a:ext cx="4490400" cy="1293000"/>
          </a:xfrm>
          <a:prstGeom prst="rect">
            <a:avLst/>
          </a:prstGeom>
          <a:noFill/>
          <a:ln w="28575" cap="flat" cmpd="sng">
            <a:solidFill>
              <a:srgbClr val="967D7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13"/>
          <p:cNvSpPr txBox="1"/>
          <p:nvPr/>
        </p:nvSpPr>
        <p:spPr>
          <a:xfrm>
            <a:off x="566450" y="3551600"/>
            <a:ext cx="45414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 dirty="0">
                <a:solidFill>
                  <a:srgbClr val="DADAA9"/>
                </a:solidFill>
                <a:latin typeface="Comfortaa"/>
                <a:ea typeface="Comfortaa"/>
                <a:cs typeface="Comfortaa"/>
                <a:sym typeface="Comfortaa"/>
              </a:rPr>
              <a:t>Муниципальный приют </a:t>
            </a:r>
            <a:endParaRPr sz="2400" b="1" dirty="0">
              <a:solidFill>
                <a:srgbClr val="DADAA9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400" b="1" dirty="0">
                <a:solidFill>
                  <a:srgbClr val="DADAA9"/>
                </a:solidFill>
                <a:latin typeface="Comfortaa"/>
                <a:ea typeface="Comfortaa"/>
                <a:cs typeface="Comfortaa"/>
                <a:sym typeface="Comfortaa"/>
              </a:rPr>
              <a:t>для животных без владельцев</a:t>
            </a:r>
            <a:endParaRPr sz="2400" b="1" dirty="0">
              <a:solidFill>
                <a:srgbClr val="DADAA9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 rotWithShape="1">
          <a:blip r:embed="rId3">
            <a:alphaModFix amt="70000"/>
          </a:blip>
          <a:srcRect l="40578" t="16938" b="11530"/>
          <a:stretch/>
        </p:blipFill>
        <p:spPr>
          <a:xfrm>
            <a:off x="3191863" y="0"/>
            <a:ext cx="2402503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 rotWithShape="1">
          <a:blip r:embed="rId4">
            <a:alphaModFix amt="70000"/>
          </a:blip>
          <a:srcRect l="2305" t="16784" b="3629"/>
          <a:stretch/>
        </p:blipFill>
        <p:spPr>
          <a:xfrm flipH="1">
            <a:off x="5594375" y="0"/>
            <a:ext cx="3549625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 rotWithShape="1">
          <a:blip r:embed="rId5">
            <a:alphaModFix amt="70000"/>
          </a:blip>
          <a:srcRect l="6638" t="12515" b="2860"/>
          <a:stretch/>
        </p:blipFill>
        <p:spPr>
          <a:xfrm>
            <a:off x="0" y="0"/>
            <a:ext cx="319187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/>
          <p:nvPr/>
        </p:nvSpPr>
        <p:spPr>
          <a:xfrm>
            <a:off x="3295775" y="2110050"/>
            <a:ext cx="2097000" cy="923400"/>
          </a:xfrm>
          <a:prstGeom prst="rect">
            <a:avLst/>
          </a:prstGeom>
          <a:noFill/>
          <a:ln w="28575" cap="flat" cmpd="sng">
            <a:solidFill>
              <a:srgbClr val="967D7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4"/>
          <p:cNvSpPr txBox="1"/>
          <p:nvPr/>
        </p:nvSpPr>
        <p:spPr>
          <a:xfrm>
            <a:off x="3295763" y="2110050"/>
            <a:ext cx="20970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DADAA9"/>
                </a:solidFill>
                <a:latin typeface="Comfortaa"/>
                <a:ea typeface="Comfortaa"/>
                <a:cs typeface="Comfortaa"/>
                <a:sym typeface="Comfortaa"/>
              </a:rPr>
              <a:t>Адрес:</a:t>
            </a:r>
            <a:endParaRPr sz="1600">
              <a:solidFill>
                <a:srgbClr val="DADAA9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DADAA9"/>
                </a:solidFill>
                <a:latin typeface="Comfortaa"/>
                <a:ea typeface="Comfortaa"/>
                <a:cs typeface="Comfortaa"/>
                <a:sym typeface="Comfortaa"/>
              </a:rPr>
              <a:t>г.Югорск, </a:t>
            </a:r>
            <a:endParaRPr sz="1600">
              <a:solidFill>
                <a:srgbClr val="DADAA9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DADAA9"/>
                </a:solidFill>
                <a:latin typeface="Comfortaa"/>
                <a:ea typeface="Comfortaa"/>
                <a:cs typeface="Comfortaa"/>
                <a:sym typeface="Comfortaa"/>
              </a:rPr>
              <a:t>ул. Гастелло 32А</a:t>
            </a:r>
            <a:endParaRPr sz="1600" b="1">
              <a:solidFill>
                <a:srgbClr val="DADAA9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10556"/>
          <a:stretch/>
        </p:blipFill>
        <p:spPr>
          <a:xfrm>
            <a:off x="3124200" y="0"/>
            <a:ext cx="2781300" cy="51435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0"/>
            <a:ext cx="3429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90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1002974" y="-1002975"/>
            <a:ext cx="2576251" cy="4582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8"/>
          <p:cNvPicPr preferRelativeResize="0"/>
          <p:nvPr/>
        </p:nvPicPr>
        <p:blipFill rotWithShape="1">
          <a:blip r:embed="rId4">
            <a:alphaModFix/>
          </a:blip>
          <a:srcRect l="9173"/>
          <a:stretch/>
        </p:blipFill>
        <p:spPr>
          <a:xfrm rot="-5400000">
            <a:off x="5285350" y="1284849"/>
            <a:ext cx="25738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5573851" y="-1000451"/>
            <a:ext cx="2569699" cy="4570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8"/>
          <p:cNvPicPr preferRelativeResize="0"/>
          <p:nvPr/>
        </p:nvPicPr>
        <p:blipFill rotWithShape="1">
          <a:blip r:embed="rId6">
            <a:alphaModFix/>
          </a:blip>
          <a:srcRect t="5786" b="8354"/>
          <a:stretch/>
        </p:blipFill>
        <p:spPr>
          <a:xfrm>
            <a:off x="0" y="2568475"/>
            <a:ext cx="4000500" cy="257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5126344" y="-1125850"/>
            <a:ext cx="2891811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9"/>
          <p:cNvPicPr preferRelativeResize="0"/>
          <p:nvPr/>
        </p:nvPicPr>
        <p:blipFill rotWithShape="1">
          <a:blip r:embed="rId4">
            <a:alphaModFix/>
          </a:blip>
          <a:srcRect t="2158" b="21569"/>
          <a:stretch/>
        </p:blipFill>
        <p:spPr>
          <a:xfrm>
            <a:off x="4691011" y="2606050"/>
            <a:ext cx="4452989" cy="2547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9"/>
          <p:cNvPicPr preferRelativeResize="0"/>
          <p:nvPr/>
        </p:nvPicPr>
        <p:blipFill rotWithShape="1">
          <a:blip r:embed="rId5">
            <a:alphaModFix/>
          </a:blip>
          <a:srcRect b="24783"/>
          <a:stretch/>
        </p:blipFill>
        <p:spPr>
          <a:xfrm flipH="1">
            <a:off x="1" y="0"/>
            <a:ext cx="4619949" cy="260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9"/>
          <p:cNvPicPr preferRelativeResize="0"/>
          <p:nvPr/>
        </p:nvPicPr>
        <p:blipFill rotWithShape="1">
          <a:blip r:embed="rId6">
            <a:alphaModFix/>
          </a:blip>
          <a:srcRect l="24259" b="13284"/>
          <a:stretch/>
        </p:blipFill>
        <p:spPr>
          <a:xfrm rot="-5400000">
            <a:off x="1318563" y="1277737"/>
            <a:ext cx="2547200" cy="5184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264</Words>
  <Application>Microsoft Office PowerPoint</Application>
  <PresentationFormat>Экран (16:9)</PresentationFormat>
  <Paragraphs>20</Paragraphs>
  <Slides>26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0" baseType="lpstr">
      <vt:lpstr>Arial</vt:lpstr>
      <vt:lpstr>Comfortaa</vt:lpstr>
      <vt:lpstr>PT Astra Serif</vt:lpstr>
      <vt:lpstr>Simple Light</vt:lpstr>
      <vt:lpstr>Презентация PowerPoint</vt:lpstr>
      <vt:lpstr>П. 2. Ст. 11 Федерального закона от 27.12.2018 № 498-ФЗ  При общении с животными не допускаются:</vt:lpstr>
      <vt:lpstr>П. 4. Ст. 11 Федерального закона от 27.12.2018 № 498-ФЗ  </vt:lpstr>
      <vt:lpstr>П. 5. Ст. 11 Федерального закона от 27.12.2018 № 498-ФЗ  При выгуле домашнего животного необходимо соблюдать след. требования: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Першикова Дарья Денисовна</cp:lastModifiedBy>
  <cp:revision>7</cp:revision>
  <dcterms:modified xsi:type="dcterms:W3CDTF">2022-11-07T06:26:54Z</dcterms:modified>
</cp:coreProperties>
</file>