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Злоупотребление служебными полномочиями</c:v>
                </c:pt>
                <c:pt idx="1">
                  <c:v>Взяточничество</c:v>
                </c:pt>
                <c:pt idx="2">
                  <c:v>Хищщение бюджетных средств</c:v>
                </c:pt>
                <c:pt idx="3">
                  <c:v>Коммреческий подкуп</c:v>
                </c:pt>
                <c:pt idx="4">
                  <c:v>Мошенничество</c:v>
                </c:pt>
                <c:pt idx="5">
                  <c:v>Вымогательство</c:v>
                </c:pt>
                <c:pt idx="6">
                  <c:v>Другое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0.71960000000000002</c:v>
                </c:pt>
                <c:pt idx="1">
                  <c:v>0.63549999999999995</c:v>
                </c:pt>
                <c:pt idx="2">
                  <c:v>0.4486</c:v>
                </c:pt>
                <c:pt idx="3">
                  <c:v>0.25230000000000002</c:v>
                </c:pt>
                <c:pt idx="4">
                  <c:v>0.24299999999999999</c:v>
                </c:pt>
                <c:pt idx="5">
                  <c:v>0.2243</c:v>
                </c:pt>
                <c:pt idx="6">
                  <c:v>4.6699999999999998E-2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alpha val="49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Злоупотребление служебными полномочиями</c:v>
                </c:pt>
                <c:pt idx="1">
                  <c:v>Взяточничество</c:v>
                </c:pt>
                <c:pt idx="2">
                  <c:v>Хищщение бюджетных средств</c:v>
                </c:pt>
                <c:pt idx="3">
                  <c:v>Коммреческий подкуп</c:v>
                </c:pt>
                <c:pt idx="4">
                  <c:v>Мошенничество</c:v>
                </c:pt>
                <c:pt idx="5">
                  <c:v>Вымогательство</c:v>
                </c:pt>
                <c:pt idx="6">
                  <c:v>Другое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02272"/>
        <c:axId val="43094784"/>
      </c:barChart>
      <c:catAx>
        <c:axId val="42902272"/>
        <c:scaling>
          <c:orientation val="minMax"/>
        </c:scaling>
        <c:delete val="0"/>
        <c:axPos val="l"/>
        <c:majorTickMark val="out"/>
        <c:minorTickMark val="none"/>
        <c:tickLblPos val="nextTo"/>
        <c:crossAx val="43094784"/>
        <c:crosses val="autoZero"/>
        <c:auto val="1"/>
        <c:lblAlgn val="ctr"/>
        <c:lblOffset val="100"/>
        <c:noMultiLvlLbl val="0"/>
      </c:catAx>
      <c:valAx>
        <c:axId val="430947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2902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Недостаточная мера наказания за факты коррупции</c:v>
                </c:pt>
                <c:pt idx="1">
                  <c:v>Кризис нравственных устоев общества</c:v>
                </c:pt>
                <c:pt idx="2">
                  <c:v>Низкая заработная плата у работников бюджетной сферы</c:v>
                </c:pt>
                <c:pt idx="3">
                  <c:v>Слабый контроль за действиями чиновников</c:v>
                </c:pt>
                <c:pt idx="4">
                  <c:v>Низкий уровень правовой культуры у населения</c:v>
                </c:pt>
                <c:pt idx="5">
                  <c:v>Нестабильная экономическая ситуация</c:v>
                </c:pt>
                <c:pt idx="6">
                  <c:v>Другое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0.41120000000000001</c:v>
                </c:pt>
                <c:pt idx="1">
                  <c:v>0.40189999999999998</c:v>
                </c:pt>
                <c:pt idx="2">
                  <c:v>0.36449999999999999</c:v>
                </c:pt>
                <c:pt idx="3">
                  <c:v>0.26169999999999999</c:v>
                </c:pt>
                <c:pt idx="4">
                  <c:v>0.215</c:v>
                </c:pt>
                <c:pt idx="5">
                  <c:v>0.1963</c:v>
                </c:pt>
                <c:pt idx="6">
                  <c:v>1.8700000000000001E-2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alpha val="49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Недостаточная мера наказания за факты коррупции</c:v>
                </c:pt>
                <c:pt idx="1">
                  <c:v>Кризис нравственных устоев общества</c:v>
                </c:pt>
                <c:pt idx="2">
                  <c:v>Низкая заработная плата у работников бюджетной сферы</c:v>
                </c:pt>
                <c:pt idx="3">
                  <c:v>Слабый контроль за действиями чиновников</c:v>
                </c:pt>
                <c:pt idx="4">
                  <c:v>Низкий уровень правовой культуры у населения</c:v>
                </c:pt>
                <c:pt idx="5">
                  <c:v>Нестабильная экономическая ситуация</c:v>
                </c:pt>
                <c:pt idx="6">
                  <c:v>Другое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8"/>
        <c:overlap val="100"/>
        <c:axId val="43406848"/>
        <c:axId val="43408384"/>
      </c:barChart>
      <c:catAx>
        <c:axId val="4340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3408384"/>
        <c:crosses val="autoZero"/>
        <c:auto val="1"/>
        <c:lblAlgn val="ctr"/>
        <c:lblOffset val="100"/>
        <c:noMultiLvlLbl val="0"/>
      </c:catAx>
      <c:valAx>
        <c:axId val="434083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3406848"/>
        <c:crossesAt val="1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400"/>
              <a:t>Как бы вы поступили, став свидетелем коррупционных действий?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бы вы поступили, став свидетелем коррупционных действий?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Это зависит от сложившейся ситуации</c:v>
                </c:pt>
                <c:pt idx="1">
                  <c:v>Затрудняюсь ответить</c:v>
                </c:pt>
                <c:pt idx="2">
                  <c:v>Обязательно обратились в правоохранительные органы</c:v>
                </c:pt>
                <c:pt idx="3">
                  <c:v>Другое</c:v>
                </c:pt>
                <c:pt idx="4">
                  <c:v>Не буду обращаться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0.36449999999999999</c:v>
                </c:pt>
                <c:pt idx="1">
                  <c:v>0.24299999999999999</c:v>
                </c:pt>
                <c:pt idx="2">
                  <c:v>0.2336</c:v>
                </c:pt>
                <c:pt idx="3">
                  <c:v>6.54E-2</c:v>
                </c:pt>
                <c:pt idx="4">
                  <c:v>9.2999999999999992E-3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Затрудняюсь ответить</c:v>
                </c:pt>
                <c:pt idx="1">
                  <c:v>Использование должностными лицами служебного положения для получения каких-либо благ и преимуществ</c:v>
                </c:pt>
                <c:pt idx="2">
                  <c:v>Содействие в решении каких-либо вопросов по признакам родства</c:v>
                </c:pt>
                <c:pt idx="3">
                  <c:v>Землячество/кумовство</c:v>
                </c:pt>
                <c:pt idx="4">
                  <c:v>"Откаты" и/или "услуги" для победы в конкурсах и тендерах</c:v>
                </c:pt>
                <c:pt idx="5">
                  <c:v>Взяточничество</c:v>
                </c:pt>
                <c:pt idx="6">
                  <c:v>Присвоение бюджетных средств</c:v>
                </c:pt>
                <c:pt idx="7">
                  <c:v>Другое</c:v>
                </c:pt>
                <c:pt idx="8">
                  <c:v>Вымогательство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0.43930000000000002</c:v>
                </c:pt>
                <c:pt idx="1">
                  <c:v>0.29909999999999998</c:v>
                </c:pt>
                <c:pt idx="2">
                  <c:v>0.25230000000000002</c:v>
                </c:pt>
                <c:pt idx="3">
                  <c:v>0.2243</c:v>
                </c:pt>
                <c:pt idx="4">
                  <c:v>0.15890000000000001</c:v>
                </c:pt>
                <c:pt idx="5">
                  <c:v>6.54E-2</c:v>
                </c:pt>
                <c:pt idx="6">
                  <c:v>9.2999999999999992E-3</c:v>
                </c:pt>
                <c:pt idx="7">
                  <c:v>9.2999999999999992E-3</c:v>
                </c:pt>
                <c:pt idx="8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alpha val="49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Затрудняюсь ответить</c:v>
                </c:pt>
                <c:pt idx="1">
                  <c:v>Использование должностными лицами служебного положения для получения каких-либо благ и преимуществ</c:v>
                </c:pt>
                <c:pt idx="2">
                  <c:v>Содействие в решении каких-либо вопросов по признакам родства</c:v>
                </c:pt>
                <c:pt idx="3">
                  <c:v>Землячество/кумовство</c:v>
                </c:pt>
                <c:pt idx="4">
                  <c:v>"Откаты" и/или "услуги" для победы в конкурсах и тендерах</c:v>
                </c:pt>
                <c:pt idx="5">
                  <c:v>Взяточничество</c:v>
                </c:pt>
                <c:pt idx="6">
                  <c:v>Присвоение бюджетных средств</c:v>
                </c:pt>
                <c:pt idx="7">
                  <c:v>Другое</c:v>
                </c:pt>
                <c:pt idx="8">
                  <c:v>Вымогательство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803968"/>
        <c:axId val="42806656"/>
      </c:barChart>
      <c:catAx>
        <c:axId val="42803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2806656"/>
        <c:crosses val="autoZero"/>
        <c:auto val="1"/>
        <c:lblAlgn val="ctr"/>
        <c:lblOffset val="100"/>
        <c:noMultiLvlLbl val="0"/>
      </c:catAx>
      <c:valAx>
        <c:axId val="428066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2803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Так гораздо быстрее и проще решить любой вопрос</c:v>
                </c:pt>
                <c:pt idx="1">
                  <c:v>Должностное лицо искусственно затягивает решение вопросов</c:v>
                </c:pt>
                <c:pt idx="2">
                  <c:v>Другое</c:v>
                </c:pt>
                <c:pt idx="3">
                  <c:v>Часто возникают случаи, когда решить определенный вопрос другим (законным) способом не существует</c:v>
                </c:pt>
                <c:pt idx="4">
                  <c:v>Решение вопроса таким способом обойдется дешевле и быстрее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0.33639999999999998</c:v>
                </c:pt>
                <c:pt idx="1">
                  <c:v>0.27100000000000002</c:v>
                </c:pt>
                <c:pt idx="2">
                  <c:v>0.25230000000000002</c:v>
                </c:pt>
                <c:pt idx="3">
                  <c:v>0.14019999999999999</c:v>
                </c:pt>
                <c:pt idx="4">
                  <c:v>0.11210000000000001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alpha val="49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Так гораздо быстрее и проще решить любой вопрос</c:v>
                </c:pt>
                <c:pt idx="1">
                  <c:v>Должностное лицо искусственно затягивает решение вопросов</c:v>
                </c:pt>
                <c:pt idx="2">
                  <c:v>Другое</c:v>
                </c:pt>
                <c:pt idx="3">
                  <c:v>Часто возникают случаи, когда решить определенный вопрос другим (законным) способом не существует</c:v>
                </c:pt>
                <c:pt idx="4">
                  <c:v>Решение вопроса таким способом обойдется дешевле и быстрее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75616"/>
        <c:axId val="42977152"/>
      </c:barChart>
      <c:catAx>
        <c:axId val="42975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2977152"/>
        <c:crosses val="autoZero"/>
        <c:auto val="1"/>
        <c:lblAlgn val="ctr"/>
        <c:lblOffset val="100"/>
        <c:noMultiLvlLbl val="0"/>
      </c:catAx>
      <c:valAx>
        <c:axId val="429771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2975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Другое</c:v>
                </c:pt>
                <c:pt idx="1">
                  <c:v>Деятельность сотрудников ГИБДД</c:v>
                </c:pt>
                <c:pt idx="2">
                  <c:v>Здравоохранение</c:v>
                </c:pt>
                <c:pt idx="3">
                  <c:v>Образование</c:v>
                </c:pt>
                <c:pt idx="4">
                  <c:v>Деятельность администрации</c:v>
                </c:pt>
                <c:pt idx="5">
                  <c:v>ЖКУ (жилищно-коммунальные услуги)</c:v>
                </c:pt>
                <c:pt idx="6">
                  <c:v>Деятельность полиции</c:v>
                </c:pt>
                <c:pt idx="7">
                  <c:v>Спорт</c:v>
                </c:pt>
                <c:pt idx="8">
                  <c:v>Деятельность суджов</c:v>
                </c:pt>
                <c:pt idx="9">
                  <c:v>Культура</c:v>
                </c:pt>
                <c:pt idx="10">
                  <c:v>Деятельность сотрудников прокуратуры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0.4486</c:v>
                </c:pt>
                <c:pt idx="1">
                  <c:v>0.16819999999999999</c:v>
                </c:pt>
                <c:pt idx="2">
                  <c:v>0.11210000000000001</c:v>
                </c:pt>
                <c:pt idx="3">
                  <c:v>0.1028</c:v>
                </c:pt>
                <c:pt idx="4">
                  <c:v>8.4099999999999994E-2</c:v>
                </c:pt>
                <c:pt idx="5">
                  <c:v>7.4800000000000005E-2</c:v>
                </c:pt>
                <c:pt idx="6">
                  <c:v>5.6099999999999997E-2</c:v>
                </c:pt>
                <c:pt idx="7">
                  <c:v>1.8700000000000001E-2</c:v>
                </c:pt>
                <c:pt idx="8" formatCode="0%">
                  <c:v>1.8700000000000001E-2</c:v>
                </c:pt>
                <c:pt idx="9">
                  <c:v>9.2999999999999992E-3</c:v>
                </c:pt>
                <c:pt idx="10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alpha val="49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Другое</c:v>
                </c:pt>
                <c:pt idx="1">
                  <c:v>Деятельность сотрудников ГИБДД</c:v>
                </c:pt>
                <c:pt idx="2">
                  <c:v>Здравоохранение</c:v>
                </c:pt>
                <c:pt idx="3">
                  <c:v>Образование</c:v>
                </c:pt>
                <c:pt idx="4">
                  <c:v>Деятельность администрации</c:v>
                </c:pt>
                <c:pt idx="5">
                  <c:v>ЖКУ (жилищно-коммунальные услуги)</c:v>
                </c:pt>
                <c:pt idx="6">
                  <c:v>Деятельность полиции</c:v>
                </c:pt>
                <c:pt idx="7">
                  <c:v>Спорт</c:v>
                </c:pt>
                <c:pt idx="8">
                  <c:v>Деятельность суджов</c:v>
                </c:pt>
                <c:pt idx="9">
                  <c:v>Культура</c:v>
                </c:pt>
                <c:pt idx="10">
                  <c:v>Деятельность сотрудников прокуратуры</c:v>
                </c:pt>
              </c:strCache>
            </c:strRef>
          </c:cat>
          <c:val>
            <c:numRef>
              <c:f>Лист1!$C$2:$C$12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345024"/>
        <c:axId val="43346944"/>
      </c:barChart>
      <c:catAx>
        <c:axId val="43345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high"/>
        <c:crossAx val="43346944"/>
        <c:crosses val="autoZero"/>
        <c:auto val="1"/>
        <c:lblAlgn val="ctr"/>
        <c:lblOffset val="100"/>
        <c:noMultiLvlLbl val="0"/>
      </c:catAx>
      <c:valAx>
        <c:axId val="4334694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3345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ru-RU" sz="1200" b="1" baseline="0" dirty="0" smtClean="0">
                        <a:latin typeface="Cambria" pitchFamily="18" charset="0"/>
                      </a:rPr>
                      <a:t>41,98</a:t>
                    </a:r>
                    <a:r>
                      <a:rPr lang="en-US" sz="1200" b="1" baseline="0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5586839557509515E-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en-US" sz="1200" b="1" dirty="0" smtClean="0">
                        <a:latin typeface="Cambria" pitchFamily="18" charset="0"/>
                      </a:rPr>
                      <a:t>4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0,61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ru-RU" sz="1200" b="1" dirty="0" smtClean="0">
                        <a:latin typeface="Cambria" pitchFamily="18" charset="0"/>
                      </a:rPr>
                      <a:t>9,67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en-US" sz="1200" b="1" dirty="0" smtClean="0">
                        <a:latin typeface="Cambria" pitchFamily="18" charset="0"/>
                      </a:rPr>
                      <a:t>7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,46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 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1" dirty="0" smtClean="0">
                        <a:latin typeface="Cambria" pitchFamily="18" charset="0"/>
                      </a:rPr>
                      <a:t>0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,28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 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Достаточно</c:v>
                </c:pt>
                <c:pt idx="1">
                  <c:v>Вполне достаточно</c:v>
                </c:pt>
                <c:pt idx="2">
                  <c:v>Что-то слышал</c:v>
                </c:pt>
                <c:pt idx="3">
                  <c:v>Ничего не слышал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</c:v>
                </c:pt>
                <c:pt idx="1">
                  <c:v>28</c:v>
                </c:pt>
                <c:pt idx="2">
                  <c:v>11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11040"/>
        <c:axId val="43965824"/>
      </c:barChart>
      <c:catAx>
        <c:axId val="439110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Cambria" pitchFamily="18" charset="0"/>
              </a:defRPr>
            </a:pPr>
            <a:endParaRPr lang="ru-RU"/>
          </a:p>
        </c:txPr>
        <c:crossAx val="43965824"/>
        <c:crosses val="autoZero"/>
        <c:auto val="1"/>
        <c:lblAlgn val="ctr"/>
        <c:lblOffset val="100"/>
        <c:noMultiLvlLbl val="0"/>
      </c:catAx>
      <c:valAx>
        <c:axId val="43965824"/>
        <c:scaling>
          <c:orientation val="minMax"/>
          <c:max val="160"/>
          <c:min val="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000">
                    <a:latin typeface="Cambria" pitchFamily="18" charset="0"/>
                  </a:defRPr>
                </a:pPr>
                <a:r>
                  <a:rPr lang="ru-RU" sz="2000" b="0" dirty="0" smtClean="0">
                    <a:latin typeface="Cambria" pitchFamily="18" charset="0"/>
                  </a:rPr>
                  <a:t>человек</a:t>
                </a:r>
                <a:endParaRPr lang="ru-RU" sz="2000" b="0" dirty="0">
                  <a:latin typeface="Cambria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mbria" pitchFamily="18" charset="0"/>
              </a:defRPr>
            </a:pPr>
            <a:endParaRPr lang="ru-RU"/>
          </a:p>
        </c:txPr>
        <c:crossAx val="4391104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ru-RU" sz="1200" b="1" baseline="0" dirty="0" smtClean="0">
                        <a:latin typeface="Cambria" pitchFamily="18" charset="0"/>
                      </a:rPr>
                      <a:t>41,98</a:t>
                    </a:r>
                    <a:r>
                      <a:rPr lang="en-US" sz="1200" b="1" baseline="0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5586839557509515E-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en-US" sz="1200" b="1" dirty="0" smtClean="0">
                        <a:latin typeface="Cambria" pitchFamily="18" charset="0"/>
                      </a:rPr>
                      <a:t>4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0,61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ru-RU" sz="1200" b="1" dirty="0" smtClean="0">
                        <a:latin typeface="Cambria" pitchFamily="18" charset="0"/>
                      </a:rPr>
                      <a:t>9,67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Cambria" pitchFamily="18" charset="0"/>
                      </a:defRPr>
                    </a:pPr>
                    <a:r>
                      <a:rPr lang="en-US" sz="1200" b="1" dirty="0" smtClean="0">
                        <a:latin typeface="Cambria" pitchFamily="18" charset="0"/>
                      </a:rPr>
                      <a:t>7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,46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 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1" dirty="0" smtClean="0">
                        <a:latin typeface="Cambria" pitchFamily="18" charset="0"/>
                      </a:rPr>
                      <a:t>0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,28</a:t>
                    </a:r>
                    <a:r>
                      <a:rPr lang="en-US" sz="1200" b="1" dirty="0" smtClean="0">
                        <a:latin typeface="Cambria" pitchFamily="18" charset="0"/>
                      </a:rPr>
                      <a:t>%</a:t>
                    </a:r>
                    <a:r>
                      <a:rPr lang="ru-RU" sz="1200" b="1" dirty="0" smtClean="0">
                        <a:latin typeface="Cambria" pitchFamily="18" charset="0"/>
                      </a:rPr>
                      <a:t> </a:t>
                    </a:r>
                    <a:endParaRPr lang="en-US" sz="2000" b="1" dirty="0">
                      <a:latin typeface="Cambria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Возможно частично</c:v>
                </c:pt>
                <c:pt idx="1">
                  <c:v>Да, это возможно</c:v>
                </c:pt>
                <c:pt idx="2">
                  <c:v>Затрудняюсь ответить</c:v>
                </c:pt>
                <c:pt idx="3">
                  <c:v>Нет, невозможно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32</c:v>
                </c:pt>
                <c:pt idx="2">
                  <c:v>15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38176"/>
        <c:axId val="43940480"/>
      </c:barChart>
      <c:catAx>
        <c:axId val="439381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Cambria" pitchFamily="18" charset="0"/>
              </a:defRPr>
            </a:pPr>
            <a:endParaRPr lang="ru-RU"/>
          </a:p>
        </c:txPr>
        <c:crossAx val="43940480"/>
        <c:crosses val="autoZero"/>
        <c:auto val="1"/>
        <c:lblAlgn val="ctr"/>
        <c:lblOffset val="100"/>
        <c:noMultiLvlLbl val="0"/>
      </c:catAx>
      <c:valAx>
        <c:axId val="43940480"/>
        <c:scaling>
          <c:orientation val="minMax"/>
          <c:max val="160"/>
          <c:min val="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000">
                    <a:latin typeface="Cambria" pitchFamily="18" charset="0"/>
                  </a:defRPr>
                </a:pPr>
                <a:r>
                  <a:rPr lang="ru-RU" sz="2000" b="0" dirty="0" smtClean="0">
                    <a:latin typeface="Cambria" pitchFamily="18" charset="0"/>
                  </a:rPr>
                  <a:t>человек</a:t>
                </a:r>
                <a:endParaRPr lang="ru-RU" sz="2000" b="0" dirty="0">
                  <a:latin typeface="Cambria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mbria" pitchFamily="18" charset="0"/>
              </a:defRPr>
            </a:pPr>
            <a:endParaRPr lang="ru-RU"/>
          </a:p>
        </c:txPr>
        <c:crossAx val="4393817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0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3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2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49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59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8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43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83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16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1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2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4BB8F-8BF6-4029-AEC5-0C96EF082B4F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52957-E201-4816-A177-45A44301B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87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Оценка уровня коррупции в городе Югорске</a:t>
            </a:r>
            <a:endParaRPr lang="ru-RU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921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Как Вы думаете, возможно ли с помощью антикоррупционных мер со стороны власти снизить уровень коррупции?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601787" y="1621472"/>
          <a:ext cx="5940425" cy="361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81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124744"/>
            <a:ext cx="748883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Во исполнение пункта 25 приложения к распоряжению главы города Югорска от 09.09.2016 № 6 «Об исполнении плана противодействия коррупции в городе Югорске на 2016-25017 года» с 10.01.2017 г. по 10.02.2017 г. посредством официального сайта администрации города Югорска был проведен онлайн-опрос пользователей информационно-телекоммуникационной сети интернет с целью  оценки уровня коррупции в городе Югорске, эффективности принимаемых мер. 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Цель онлайн-опроса: выявление особенностей восприятия коррупционных проявлений на территории города Югорска и оценка эффективности мер по борьбе с коррупцией в городе.</a:t>
            </a:r>
            <a:endParaRPr lang="ru-RU" sz="16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Всего в онлайн-опросе проголосовало 107 человек. 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8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030" y="260648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Результаты онлайн-опроса показали, что, по мнению граждан, чаще всего коррупция выражается в злоупотреблении служебными полномочиями (71,96%), взяточничестве (63,55%) и хищении бюджетных средств (44,86%).</a:t>
            </a:r>
            <a:endParaRPr lang="ru-RU" sz="12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В чем, по Вашему мнению, выражается коррупция в России?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(альтернативный вопрос, предусматривающий возможность выбора нескольких вариантов ответов)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65810383"/>
              </p:ext>
            </p:extLst>
          </p:nvPr>
        </p:nvGraphicFramePr>
        <p:xfrm>
          <a:off x="1259632" y="2060848"/>
          <a:ext cx="72728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483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«Недостаточная мера наказания за факты коррупции» (41,12%), «кризис нравственных устоев» (40,19%), «низкая заработная плата у работников бюджетной сферы» (36,45%) являются основными причинами коррупционных действий. </a:t>
            </a:r>
            <a:endParaRPr lang="ru-RU" sz="12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Какие причины, по Вашему мнению, толкают людей на совершение коррупционных действий? 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(альтернативный вопрос, предусматривающий возможность выбора нескольких вариантов ответов)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2601272"/>
              </p:ext>
            </p:extLst>
          </p:nvPr>
        </p:nvGraphicFramePr>
        <p:xfrm>
          <a:off x="827584" y="2132856"/>
          <a:ext cx="763284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358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Став свидетелем коррупционной ситуации, только 23,36 % опрошенных обязательно обратились бы в правоохранительные органы; 24,30 % - не определились со своей позицией; 36,45 % готовы стать «молчаливыми свидетелями» коррупционных действий, так как их решение об информировании соответствующих структур о фактах коррупции «зависит от сложившейся ситуации»; и всего 0,93 % - не будет обращаться в правоохранительные органы. 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81008732"/>
              </p:ext>
            </p:extLst>
          </p:nvPr>
        </p:nvGraphicFramePr>
        <p:xfrm>
          <a:off x="1043608" y="1844824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6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2008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Большинство опрошенных не смогли ответить на вопрос о том, какой из видов коррупции наиболее распространен в городе Югорске – 43,93 %. Такой вид коррупции как «использование должностными лицами служебного положения для получения каких-либо благ и преимуществ» считают наиболее распространенным в городе Югорске 29,91 % опрошенных, «вымогательство» - вариант ответа, который не выбрал ни один из принявших участие в онлайн-опросе.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По Вашему мнению, какой из видов коррупции наиболее распространен в городе Югорске?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(альтернативный вопрос, предусматривающий возможность выбора нескольких вариантов ответов</a:t>
            </a: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endParaRPr lang="ru-RU" sz="16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89914790"/>
              </p:ext>
            </p:extLst>
          </p:nvPr>
        </p:nvGraphicFramePr>
        <p:xfrm>
          <a:off x="827584" y="2420888"/>
          <a:ext cx="792088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61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77686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Какая причина, на Ваш взгляд, стала или могла стать поводом для взятки или оказания «услуги» должностному лицу?</a:t>
            </a:r>
            <a:endParaRPr lang="ru-RU" sz="1200" dirty="0">
              <a:ea typeface="Calibri"/>
              <a:cs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(альтернативный вопрос, предусматривающий возможность выбора нескольких вариантов ответов)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25049718"/>
              </p:ext>
            </p:extLst>
          </p:nvPr>
        </p:nvGraphicFramePr>
        <p:xfrm>
          <a:off x="611560" y="1412776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891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1947"/>
            <a:ext cx="8064896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Около половины опрошенных (44,86%) не смогли выбрать из представленных вариантов сферы жизни, где они лично сталкивались с проблемами коррупционного характера, 16,82% сталкивалась с проблемами коррупционного характера в деятельности сотрудников ГИБДД, 11,21 % - в здравоохранении, вариант ответа «деятельность сотрудников прокуратуры» не выбрал ни один из участников онлайн-опроса.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endParaRPr lang="ru-RU" sz="12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В каких сферах жизни лично Вы сталкивались с проблемами коррупционного характера? </a:t>
            </a:r>
            <a:endParaRPr lang="ru-RU" sz="12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(альтернативный вопрос, предусматривающий возможность выбора нескольких вариантов ответов)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88907291"/>
              </p:ext>
            </p:extLst>
          </p:nvPr>
        </p:nvGraphicFramePr>
        <p:xfrm>
          <a:off x="539552" y="2204864"/>
          <a:ext cx="80648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804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25,23% опрошенных информировали бы соответствующие органы, если бы располагали сведениями о коррумпированных действиях, 48,60% - сообщили об этом только анонимно, а 16,82% - не стали бы сообщать.</a:t>
            </a:r>
            <a:endParaRPr lang="ru-RU" sz="12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Большинство опрошенных никогда лично не давали деньги, подарки людям, от которых зависело бы решение их проблем – 81,31%, 14,02% - приходилось это делать.</a:t>
            </a:r>
            <a:endParaRPr lang="ru-RU" sz="12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 Около половины опрошенных (41,98%) достаточно информированы о мероприятиях, проводимых администрацией города Югорска в области противодействия коррупции, вполне достаточно – 40,61%, что-то слышали – 9,67%, ничего не слышали – 7,46%.</a:t>
            </a:r>
            <a:endParaRPr lang="ru-RU" sz="1200" dirty="0"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Достаточно ли Вы информированы о мероприятиях, проводимых администрацией города Югорска в области противодействия коррупции?</a:t>
            </a:r>
            <a:endParaRPr lang="ru-RU" sz="1200" dirty="0">
              <a:ea typeface="Calibri"/>
              <a:cs typeface="Times New Roman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56790871"/>
              </p:ext>
            </p:extLst>
          </p:nvPr>
        </p:nvGraphicFramePr>
        <p:xfrm>
          <a:off x="827584" y="2989987"/>
          <a:ext cx="7632848" cy="3615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71280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553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Оценка уровня коррупции в городе Югорске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уровня коррупции в городе Югорске</dc:title>
  <dc:creator>Сорокина Олеся Юрьевна</dc:creator>
  <cp:lastModifiedBy>Сорокина Олеся Юрьевна</cp:lastModifiedBy>
  <cp:revision>1</cp:revision>
  <dcterms:created xsi:type="dcterms:W3CDTF">2017-03-20T06:08:29Z</dcterms:created>
  <dcterms:modified xsi:type="dcterms:W3CDTF">2017-03-20T06:17:16Z</dcterms:modified>
</cp:coreProperties>
</file>