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  <p:sldMasterId id="2147483926" r:id="rId3"/>
  </p:sldMasterIdLst>
  <p:notesMasterIdLst>
    <p:notesMasterId r:id="rId22"/>
  </p:notesMasterIdLst>
  <p:handoutMasterIdLst>
    <p:handoutMasterId r:id="rId23"/>
  </p:handoutMasterIdLst>
  <p:sldIdLst>
    <p:sldId id="2022" r:id="rId4"/>
    <p:sldId id="2023" r:id="rId5"/>
    <p:sldId id="2021" r:id="rId6"/>
    <p:sldId id="2013" r:id="rId7"/>
    <p:sldId id="2040" r:id="rId8"/>
    <p:sldId id="2036" r:id="rId9"/>
    <p:sldId id="2037" r:id="rId10"/>
    <p:sldId id="2042" r:id="rId11"/>
    <p:sldId id="2014" r:id="rId12"/>
    <p:sldId id="2035" r:id="rId13"/>
    <p:sldId id="2016" r:id="rId14"/>
    <p:sldId id="2038" r:id="rId15"/>
    <p:sldId id="2041" r:id="rId16"/>
    <p:sldId id="2039" r:id="rId17"/>
    <p:sldId id="2043" r:id="rId18"/>
    <p:sldId id="1580" r:id="rId19"/>
    <p:sldId id="2015" r:id="rId20"/>
    <p:sldId id="2034" r:id="rId21"/>
  </p:sldIdLst>
  <p:sldSz cx="12192000" cy="6858000"/>
  <p:notesSz cx="6797675" cy="9928225"/>
  <p:embeddedFontLst>
    <p:embeddedFont>
      <p:font typeface="Bahnschrift" panose="020B0604020202020204" charset="0"/>
      <p:regular r:id="rId24"/>
      <p:bold r:id="rId25"/>
    </p:embeddedFont>
    <p:embeddedFont>
      <p:font typeface="Roboto Condensed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ined-icons" panose="020B0604020202020204" charset="0"/>
      <p:regular r:id="rId34"/>
    </p:embeddedFont>
    <p:embeddedFont>
      <p:font typeface="Open Sans Light" panose="020B060402020202020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003386"/>
    <a:srgbClr val="003794"/>
    <a:srgbClr val="0990FF"/>
    <a:srgbClr val="002B70"/>
    <a:srgbClr val="002E89"/>
    <a:srgbClr val="00B0F0"/>
    <a:srgbClr val="009ADA"/>
    <a:srgbClr val="00A6E6"/>
    <a:srgbClr val="006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88" d="100"/>
          <a:sy n="88" d="100"/>
        </p:scale>
        <p:origin x="-156" y="-108"/>
      </p:cViewPr>
      <p:guideLst>
        <p:guide orient="horz" pos="2160"/>
        <p:guide pos="2275"/>
        <p:guide pos="7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1AC4-9E19-47CA-86F9-05F6340DF7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B170-7665-44E0-9E20-E9EC8A75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667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1AC4-9E19-47CA-86F9-05F6340DF7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B170-7665-44E0-9E20-E9EC8A75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731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1AC4-9E19-47CA-86F9-05F6340DF7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B170-7665-44E0-9E20-E9EC8A75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127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1AC4-9E19-47CA-86F9-05F6340DF7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B170-7665-44E0-9E20-E9EC8A75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175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1AC4-9E19-47CA-86F9-05F6340DF7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B170-7665-44E0-9E20-E9EC8A75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305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1AC4-9E19-47CA-86F9-05F6340DF7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B170-7665-44E0-9E20-E9EC8A75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243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1AC4-9E19-47CA-86F9-05F6340DF7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B170-7665-44E0-9E20-E9EC8A75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863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1AC4-9E19-47CA-86F9-05F6340DF7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B170-7665-44E0-9E20-E9EC8A75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38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1AC4-9E19-47CA-86F9-05F6340DF7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B170-7665-44E0-9E20-E9EC8A75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175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1AC4-9E19-47CA-86F9-05F6340DF7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B170-7665-44E0-9E20-E9EC8A75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195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1AC4-9E19-47CA-86F9-05F6340DF7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B170-7665-44E0-9E20-E9EC8A75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0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A5D63-C0F7-44BE-99CF-397B0565D60F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A3B06-5C7B-4E99-99D9-0F7CB2CDC2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58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4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40.svg"/><Relationship Id="rId4" Type="http://schemas.openxmlformats.org/officeDocument/2006/relationships/image" Target="../media/image36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" r="9132"/>
          <a:stretch/>
        </p:blipFill>
        <p:spPr bwMode="auto">
          <a:xfrm>
            <a:off x="0" y="2637"/>
            <a:ext cx="12192000" cy="685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51641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1096" y="2132856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Единый налоговый счет (ЕНС)</a:t>
            </a:r>
          </a:p>
          <a:p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новая форма учета платежей в бюджетную систему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31478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xmlns="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89" y="3632793"/>
            <a:ext cx="973777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xmlns="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 flipH="1">
            <a:off x="3594770" y="3632793"/>
            <a:ext cx="817119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xmlns="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3857CA0-DC44-488E-AEA7-69C5A286EE91}"/>
                </a:ext>
              </a:extLst>
            </p:cNvPr>
            <p:cNvSpPr txBox="1"/>
            <p:nvPr/>
          </p:nvSpPr>
          <p:spPr>
            <a:xfrm>
              <a:off x="5240264" y="2360322"/>
              <a:ext cx="1247001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25.10.2022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- 18 000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1210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26.09.2022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- 17 500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83857CA0-DC44-488E-AEA7-69C5A286EE91}"/>
                </a:ext>
              </a:extLst>
            </p:cNvPr>
            <p:cNvSpPr txBox="1"/>
            <p:nvPr/>
          </p:nvSpPr>
          <p:spPr>
            <a:xfrm>
              <a:off x="6487265" y="2355298"/>
              <a:ext cx="136650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15.08.2022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- 9 500 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83857CA0-DC44-488E-AEA7-69C5A286EE91}"/>
                </a:ext>
              </a:extLst>
            </p:cNvPr>
            <p:cNvSpPr txBox="1"/>
            <p:nvPr/>
          </p:nvSpPr>
          <p:spPr>
            <a:xfrm>
              <a:off x="4056157" y="2873219"/>
              <a:ext cx="158600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01.03.2022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83857CA0-DC44-488E-AEA7-69C5A286EE91}"/>
                </a:ext>
              </a:extLst>
            </p:cNvPr>
            <p:cNvSpPr txBox="1"/>
            <p:nvPr/>
          </p:nvSpPr>
          <p:spPr>
            <a:xfrm>
              <a:off x="5964497" y="2873218"/>
              <a:ext cx="14808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ПЕНИ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- 2 500</a:t>
              </a: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:a16="http://schemas.microsoft.com/office/drawing/2014/main" xmlns="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01.03.2022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:a16="http://schemas.microsoft.com/office/drawing/2014/main" xmlns="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3F1B5E1F-A151-456A-A57A-86232B57A06D}"/>
              </a:ext>
            </a:extLst>
          </p:cNvPr>
          <p:cNvSpPr txBox="1"/>
          <p:nvPr/>
        </p:nvSpPr>
        <p:spPr>
          <a:xfrm>
            <a:off x="3778605" y="4177991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15.08.2022</a:t>
            </a:r>
          </a:p>
        </p:txBody>
      </p:sp>
      <p:sp>
        <p:nvSpPr>
          <p:cNvPr id="128" name="Oval 11">
            <a:extLst>
              <a:ext uri="{FF2B5EF4-FFF2-40B4-BE49-F238E27FC236}">
                <a16:creationId xmlns:a16="http://schemas.microsoft.com/office/drawing/2014/main" xmlns="" id="{BCDF80C4-0514-4050-8B85-EBFFEEA821EC}"/>
              </a:ext>
            </a:extLst>
          </p:cNvPr>
          <p:cNvSpPr/>
          <p:nvPr/>
        </p:nvSpPr>
        <p:spPr>
          <a:xfrm>
            <a:off x="4583003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71BF3C49-5D74-47FF-9947-7A8B0AD77FAE}"/>
              </a:ext>
            </a:extLst>
          </p:cNvPr>
          <p:cNvSpPr txBox="1"/>
          <p:nvPr/>
        </p:nvSpPr>
        <p:spPr>
          <a:xfrm>
            <a:off x="4752381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078CD6C1-3C7D-48C2-8254-23B9E1ADFE9C}"/>
              </a:ext>
            </a:extLst>
          </p:cNvPr>
          <p:cNvSpPr txBox="1"/>
          <p:nvPr/>
        </p:nvSpPr>
        <p:spPr>
          <a:xfrm>
            <a:off x="4933787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2 500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:a16="http://schemas.microsoft.com/office/drawing/2014/main" xmlns="" id="{089FF4EA-B640-48FB-A27C-F039D0447CBA}"/>
              </a:ext>
            </a:extLst>
          </p:cNvPr>
          <p:cNvSpPr/>
          <p:nvPr/>
        </p:nvSpPr>
        <p:spPr>
          <a:xfrm>
            <a:off x="2792107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203933C6-9EFE-4541-AB4B-704DA395DD8C}"/>
              </a:ext>
            </a:extLst>
          </p:cNvPr>
          <p:cNvSpPr txBox="1"/>
          <p:nvPr/>
        </p:nvSpPr>
        <p:spPr>
          <a:xfrm>
            <a:off x="2961485" y="5476305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</a:t>
            </a:r>
          </a:p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25.10.2022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:a16="http://schemas.microsoft.com/office/drawing/2014/main" xmlns="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1EEDA39-E15B-467C-AC90-208ADA019F08}"/>
              </a:ext>
            </a:extLst>
          </p:cNvPr>
          <p:cNvSpPr txBox="1"/>
          <p:nvPr/>
        </p:nvSpPr>
        <p:spPr>
          <a:xfrm>
            <a:off x="5559323" y="4199027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26.09.2022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xmlns="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xmlns="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xmlns="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xmlns="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xmlns="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:a16="http://schemas.microsoft.com/office/drawing/2014/main" xmlns="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xmlns="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xmlns="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3 500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») по обязательствам образованным до 01.01.2023 с разными сроками уплаты</a:t>
            </a: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xmlns="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+ 45 000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2060284" y="4705722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1 000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3942339" y="4678813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9 500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5733316" y="4674481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17 500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3107668" y="5907192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17 000</a:t>
            </a:r>
          </a:p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1 0</a:t>
            </a: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00 </a:t>
            </a:r>
          </a:p>
        </p:txBody>
      </p:sp>
    </p:spTree>
    <p:extLst>
      <p:ext uri="{BB962C8B-B14F-4D97-AF65-F5344CB8AC3E}">
        <p14:creationId xmlns:p14="http://schemas.microsoft.com/office/powerpoint/2010/main" val="57899114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 И ОТЧЕТНОСТИ</a:t>
            </a: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:a16="http://schemas.microsoft.com/office/drawing/2014/main" xmlns="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0620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:a16="http://schemas.microsoft.com/office/drawing/2014/main" xmlns="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2254094-789E-4597-B939-B75DC76DAD0E}"/>
              </a:ext>
            </a:extLst>
          </p:cNvPr>
          <p:cNvSpPr txBox="1"/>
          <p:nvPr/>
        </p:nvSpPr>
        <p:spPr>
          <a:xfrm>
            <a:off x="983431" y="1304764"/>
            <a:ext cx="4913253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 до 01.01.2023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A649525-330C-4598-A63E-58AD15E46D18}"/>
              </a:ext>
            </a:extLst>
          </p:cNvPr>
          <p:cNvSpPr txBox="1"/>
          <p:nvPr/>
        </p:nvSpPr>
        <p:spPr>
          <a:xfrm>
            <a:off x="6375927" y="1304764"/>
            <a:ext cx="4922832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 с 01.01.2023</a:t>
            </a: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:a16="http://schemas.microsoft.com/office/drawing/2014/main" xmlns="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278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:a16="http://schemas.microsoft.com/office/drawing/2014/main" xmlns="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:a16="http://schemas.microsoft.com/office/drawing/2014/main" xmlns="" id="{16ED9D96-8B6A-4788-9122-203BC072152D}"/>
              </a:ext>
            </a:extLst>
          </p:cNvPr>
          <p:cNvSpPr/>
          <p:nvPr/>
        </p:nvSpPr>
        <p:spPr>
          <a:xfrm>
            <a:off x="973852" y="471056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</a:p>
        </p:txBody>
      </p:sp>
      <p:sp>
        <p:nvSpPr>
          <p:cNvPr id="28" name="Прямоугольник 12">
            <a:extLst>
              <a:ext uri="{FF2B5EF4-FFF2-40B4-BE49-F238E27FC236}">
                <a16:creationId xmlns:a16="http://schemas.microsoft.com/office/drawing/2014/main" xmlns="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7BD24039-CE3A-1BBE-92B5-2802904D4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849574"/>
              </p:ext>
            </p:extLst>
          </p:nvPr>
        </p:nvGraphicFramePr>
        <p:xfrm>
          <a:off x="-12040" y="1124744"/>
          <a:ext cx="12192000" cy="545041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35732">
                  <a:extLst>
                    <a:ext uri="{9D8B030D-6E8A-4147-A177-3AD203B41FA5}">
                      <a16:colId xmlns:a16="http://schemas.microsoft.com/office/drawing/2014/main" xmlns="" val="1240073549"/>
                    </a:ext>
                  </a:extLst>
                </a:gridCol>
                <a:gridCol w="4403605">
                  <a:extLst>
                    <a:ext uri="{9D8B030D-6E8A-4147-A177-3AD203B41FA5}">
                      <a16:colId xmlns:a16="http://schemas.microsoft.com/office/drawing/2014/main" xmlns="" val="3173967778"/>
                    </a:ext>
                  </a:extLst>
                </a:gridCol>
                <a:gridCol w="4452663">
                  <a:extLst>
                    <a:ext uri="{9D8B030D-6E8A-4147-A177-3AD203B41FA5}">
                      <a16:colId xmlns:a16="http://schemas.microsoft.com/office/drawing/2014/main" xmlns="" val="428622595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Вид отчетности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До 01.01.2023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 01.01.2023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9322393"/>
                  </a:ext>
                </a:extLst>
              </a:tr>
              <a:tr h="650555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6-НДФЛ</a:t>
                      </a: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Расчеты за1 кв., полугодие, 9 мес.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2. Годовой расчет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последнего числа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след. за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отч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.;</a:t>
                      </a:r>
                    </a:p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1-го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25-го числа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след. за 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отч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25-го февраля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2857048"/>
                  </a:ext>
                </a:extLst>
              </a:tr>
              <a:tr h="63457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РСВ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30-го числа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след. за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отч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25-го числа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след. за 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отч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</a:p>
                    <a:p>
                      <a:endParaRPr lang="ru-RU" sz="2000" dirty="0">
                        <a:solidFill>
                          <a:srgbClr val="FF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0529830"/>
                  </a:ext>
                </a:extLst>
              </a:tr>
              <a:tr h="63457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 на прибыль</a:t>
                      </a: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Декларации за периоды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Годовая декларация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28-го числа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след. за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отч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.;</a:t>
                      </a:r>
                    </a:p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28-го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25-го числа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след. за 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отч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.;</a:t>
                      </a:r>
                    </a:p>
                    <a:p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25-го марта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9698052"/>
                  </a:ext>
                </a:extLst>
              </a:tr>
              <a:tr h="63457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УСН</a:t>
                      </a: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– юридические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31-го  марта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25-го марта</a:t>
                      </a:r>
                    </a:p>
                    <a:p>
                      <a:endParaRPr lang="ru-RU" sz="2000" dirty="0">
                        <a:solidFill>
                          <a:srgbClr val="FF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8780680"/>
                  </a:ext>
                </a:extLst>
              </a:tr>
              <a:tr h="63457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УСН</a:t>
                      </a: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– </a:t>
                      </a:r>
                      <a:r>
                        <a:rPr lang="ru-RU" sz="2000" dirty="0" err="1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инд.предприниматели</a:t>
                      </a:r>
                      <a:endParaRPr lang="ru-RU" sz="2000" dirty="0">
                        <a:solidFill>
                          <a:srgbClr val="040404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30-го  апреля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25-го апреля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4144758"/>
                  </a:ext>
                </a:extLst>
              </a:tr>
              <a:tr h="63457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 на имущество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30-го 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25-го марта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17754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D63561-0C9E-1E21-306D-E72B41986789}"/>
              </a:ext>
            </a:extLst>
          </p:cNvPr>
          <p:cNvSpPr txBox="1"/>
          <p:nvPr/>
        </p:nvSpPr>
        <p:spPr>
          <a:xfrm>
            <a:off x="2806616" y="19154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ЕДИНЫЙ СРОК </a:t>
            </a:r>
            <a:r>
              <a:rPr lang="ru-RU" sz="2800" b="1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428076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74DA2C-E4CE-35F9-8489-DCDF82114642}"/>
              </a:ext>
            </a:extLst>
          </p:cNvPr>
          <p:cNvSpPr txBox="1"/>
          <p:nvPr/>
        </p:nvSpPr>
        <p:spPr>
          <a:xfrm>
            <a:off x="2747628" y="26080"/>
            <a:ext cx="8820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ЕДИНЫЙ СРОК </a:t>
            </a:r>
            <a:r>
              <a:rPr lang="ru-RU" sz="2800" b="1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УПЛАТЫ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894DA68-C566-5607-E37D-96E798F47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12861"/>
              </p:ext>
            </p:extLst>
          </p:nvPr>
        </p:nvGraphicFramePr>
        <p:xfrm>
          <a:off x="0" y="889429"/>
          <a:ext cx="12192000" cy="596857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53623">
                  <a:extLst>
                    <a:ext uri="{9D8B030D-6E8A-4147-A177-3AD203B41FA5}">
                      <a16:colId xmlns:a16="http://schemas.microsoft.com/office/drawing/2014/main" xmlns="" val="1240073549"/>
                    </a:ext>
                  </a:extLst>
                </a:gridCol>
                <a:gridCol w="4394709">
                  <a:extLst>
                    <a:ext uri="{9D8B030D-6E8A-4147-A177-3AD203B41FA5}">
                      <a16:colId xmlns:a16="http://schemas.microsoft.com/office/drawing/2014/main" xmlns="" val="3173967778"/>
                    </a:ext>
                  </a:extLst>
                </a:gridCol>
                <a:gridCol w="4443668">
                  <a:extLst>
                    <a:ext uri="{9D8B030D-6E8A-4147-A177-3AD203B41FA5}">
                      <a16:colId xmlns:a16="http://schemas.microsoft.com/office/drawing/2014/main" xmlns="" val="428622595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До 01.01.2023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 01.01.2023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9322393"/>
                  </a:ext>
                </a:extLst>
              </a:tr>
              <a:tr h="650555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 на имущество, транспортный налог, земельный налог</a:t>
                      </a: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Авансовые платежи за </a:t>
                      </a:r>
                      <a:r>
                        <a:rPr lang="en-US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I-III </a:t>
                      </a: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кварталы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2. Годовой платеж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последнего числа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след. за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отч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.;</a:t>
                      </a:r>
                    </a:p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не позднее 1-го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2000" dirty="0">
                        <a:solidFill>
                          <a:srgbClr val="FF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2000" dirty="0">
                        <a:solidFill>
                          <a:srgbClr val="FF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28-го числа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след. за 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отч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000" dirty="0">
                        <a:solidFill>
                          <a:srgbClr val="FF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28-го февраля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2857048"/>
                  </a:ext>
                </a:extLst>
              </a:tr>
              <a:tr h="63457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НДС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25-го числа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28-го числа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0529830"/>
                  </a:ext>
                </a:extLst>
              </a:tr>
              <a:tr h="63457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 на прибыль</a:t>
                      </a: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Декларации за периоды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Годовая декларация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28-го числа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след. за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отч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.;</a:t>
                      </a:r>
                    </a:p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28-го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25-го числа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след. за 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отч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.;</a:t>
                      </a:r>
                    </a:p>
                    <a:p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25-го марта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9698052"/>
                  </a:ext>
                </a:extLst>
              </a:tr>
              <a:tr h="63457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УСН</a:t>
                      </a: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– юридические лица: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1. За 1 кв., полугодие, 9 мес.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2. Годовой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25-го числа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след. за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отч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.;</a:t>
                      </a:r>
                    </a:p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31-го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28-го числа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след. за 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отч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28-го марта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8780680"/>
                  </a:ext>
                </a:extLst>
              </a:tr>
              <a:tr h="63457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УСН</a:t>
                      </a: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– </a:t>
                      </a:r>
                      <a:r>
                        <a:rPr lang="ru-RU" sz="2000" dirty="0" err="1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инд.предприниматели</a:t>
                      </a: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1. За 1 кв., полугодие, 9 мес.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2. Годовой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25-го числа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след. за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отч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.;</a:t>
                      </a:r>
                    </a:p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не позднее </a:t>
                      </a:r>
                      <a:r>
                        <a:rPr lang="ru-RU" sz="2000" b="1" u="sng" dirty="0">
                          <a:solidFill>
                            <a:srgbClr val="00206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30-го апреля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28-го числа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след. за 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отч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не позднее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28-го апреля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4144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23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74DA2C-E4CE-35F9-8489-DCDF82114642}"/>
              </a:ext>
            </a:extLst>
          </p:cNvPr>
          <p:cNvSpPr txBox="1"/>
          <p:nvPr/>
        </p:nvSpPr>
        <p:spPr>
          <a:xfrm>
            <a:off x="2747628" y="26080"/>
            <a:ext cx="88209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ЕДИНЫЙ СРОК УПЛАТЫ</a:t>
            </a:r>
          </a:p>
          <a:p>
            <a:pPr algn="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НДФЛ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D4DE8FD0-83E8-700E-9B68-BFC8EEFCA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988949"/>
              </p:ext>
            </p:extLst>
          </p:nvPr>
        </p:nvGraphicFramePr>
        <p:xfrm>
          <a:off x="3363028" y="1228522"/>
          <a:ext cx="8820980" cy="1493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65732">
                  <a:extLst>
                    <a:ext uri="{9D8B030D-6E8A-4147-A177-3AD203B41FA5}">
                      <a16:colId xmlns:a16="http://schemas.microsoft.com/office/drawing/2014/main" xmlns="" val="1278209043"/>
                    </a:ext>
                  </a:extLst>
                </a:gridCol>
                <a:gridCol w="5855248">
                  <a:extLst>
                    <a:ext uri="{9D8B030D-6E8A-4147-A177-3AD203B41FA5}">
                      <a16:colId xmlns:a16="http://schemas.microsoft.com/office/drawing/2014/main" xmlns="" val="2445307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НДФЛ с доходов: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Срок уплаты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763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 заработной  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1 рабочего дня,  след. за днем выплаты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601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 отпускных и больничных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последнего числа месяца, в котором произведена выплата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9791061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24EA7282-F111-B264-3DDF-A77ADF9AB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39934"/>
              </p:ext>
            </p:extLst>
          </p:nvPr>
        </p:nvGraphicFramePr>
        <p:xfrm>
          <a:off x="0" y="3126854"/>
          <a:ext cx="8688288" cy="351101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18972">
                  <a:extLst>
                    <a:ext uri="{9D8B030D-6E8A-4147-A177-3AD203B41FA5}">
                      <a16:colId xmlns:a16="http://schemas.microsoft.com/office/drawing/2014/main" xmlns="" val="1760609920"/>
                    </a:ext>
                  </a:extLst>
                </a:gridCol>
                <a:gridCol w="4769316">
                  <a:extLst>
                    <a:ext uri="{9D8B030D-6E8A-4147-A177-3AD203B41FA5}">
                      <a16:colId xmlns:a16="http://schemas.microsoft.com/office/drawing/2014/main" xmlns="" val="586605955"/>
                    </a:ext>
                  </a:extLst>
                </a:gridCol>
              </a:tblGrid>
              <a:tr h="36251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Когда исчислен и удержан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Срок уплаты</a:t>
                      </a:r>
                      <a:endParaRPr lang="ru-RU" sz="2000" dirty="0">
                        <a:solidFill>
                          <a:srgbClr val="040404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279072"/>
                  </a:ext>
                </a:extLst>
              </a:tr>
              <a:tr h="36251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 01 по 22 января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28-го января</a:t>
                      </a:r>
                      <a:endParaRPr lang="ru-RU" sz="2000" dirty="0">
                        <a:solidFill>
                          <a:srgbClr val="040404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4095374"/>
                  </a:ext>
                </a:extLst>
              </a:tr>
              <a:tr h="64136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 23-го числа прошлого месяца по 22-е число текущего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28-го числа текущего месяца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*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9636225"/>
                  </a:ext>
                </a:extLst>
              </a:tr>
              <a:tr h="641364"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ru-RU" sz="2000" i="1" dirty="0">
                          <a:solidFill>
                            <a:srgbClr val="040404"/>
                          </a:solidFill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НАПРИМЕР: НДФЛ, исчисленный и удержанный с 23.01.2023 по 22.02.2023, нужно будет уплатить не позднее 28.02.2023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5361626"/>
                  </a:ext>
                </a:extLst>
              </a:tr>
              <a:tr h="36251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 23-го по 31-е декабря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40404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 позднее последнего рабочего дня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2904127"/>
                  </a:ext>
                </a:extLst>
              </a:tr>
              <a:tr h="920218"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ru-RU" sz="2000" dirty="0">
                          <a:solidFill>
                            <a:srgbClr val="040404"/>
                          </a:solidFill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>
                          <a:solidFill>
                            <a:srgbClr val="040404"/>
                          </a:solidFill>
                          <a:latin typeface="Times New Roman" panose="02020603050405020304" pitchFamily="18" charset="0"/>
                          <a:ea typeface="Roboto Condensed" panose="02000000000000000000" pitchFamily="2" charset="0"/>
                          <a:cs typeface="Times New Roman" panose="02020603050405020304" pitchFamily="18" charset="0"/>
                        </a:rPr>
                        <a:t>НАПРИМЕР: НДФЛ, исчисленный и удержанный с 23.12.2023 по 31.12.2023, необходимо будет перечислить не позднее 29.12.2023</a:t>
                      </a:r>
                      <a:endParaRPr lang="ru-RU" sz="2000" dirty="0">
                        <a:solidFill>
                          <a:srgbClr val="040404"/>
                        </a:solidFill>
                        <a:latin typeface="Times New Roman" panose="02020603050405020304" pitchFamily="18" charset="0"/>
                        <a:ea typeface="Roboto Condensed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040404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81752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95736F-B821-884C-75B3-FD2B02F64509}"/>
              </a:ext>
            </a:extLst>
          </p:cNvPr>
          <p:cNvSpPr txBox="1"/>
          <p:nvPr/>
        </p:nvSpPr>
        <p:spPr>
          <a:xfrm>
            <a:off x="7992" y="1621339"/>
            <a:ext cx="337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E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до 01.01.2023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5B0AE4-BEC5-60BA-9B92-47BA7138592A}"/>
              </a:ext>
            </a:extLst>
          </p:cNvPr>
          <p:cNvSpPr txBox="1"/>
          <p:nvPr/>
        </p:nvSpPr>
        <p:spPr>
          <a:xfrm>
            <a:off x="8940316" y="4286832"/>
            <a:ext cx="296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 </a:t>
            </a:r>
            <a:r>
              <a:rPr 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01.01.2023</a:t>
            </a:r>
          </a:p>
        </p:txBody>
      </p:sp>
    </p:spTree>
    <p:extLst>
      <p:ext uri="{BB962C8B-B14F-4D97-AF65-F5344CB8AC3E}">
        <p14:creationId xmlns:p14="http://schemas.microsoft.com/office/powerpoint/2010/main" val="23090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65B61F-F10C-17A0-7A05-D84DFABE9C50}"/>
              </a:ext>
            </a:extLst>
          </p:cNvPr>
          <p:cNvSpPr txBox="1"/>
          <p:nvPr/>
        </p:nvSpPr>
        <p:spPr>
          <a:xfrm>
            <a:off x="0" y="914274"/>
            <a:ext cx="12108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379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Бланк уведомления и порядок его заполнения содержится в 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Приказе ФНС от 02.11.2022 № ЕД-7-8/1047@ </a:t>
            </a:r>
            <a:r>
              <a:rPr lang="ru-RU" sz="2000" b="1" dirty="0">
                <a:solidFill>
                  <a:srgbClr val="00379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"Об утверждении формы, порядка заполнения и формата представления уведомления об исчисленных суммах налогов, авансовых платежей по налогам, сборов, страховым взносам в электронной форме"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FA38F3-D081-885D-D515-30A6AB7A0F16}"/>
              </a:ext>
            </a:extLst>
          </p:cNvPr>
          <p:cNvSpPr txBox="1"/>
          <p:nvPr/>
        </p:nvSpPr>
        <p:spPr>
          <a:xfrm>
            <a:off x="2675620" y="188640"/>
            <a:ext cx="932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УВЕДОМЛЕНИЕ ОБ ИСЧИСЛЕННЫХ СУММАХ НАЛОГОВ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E180490-9D84-B009-85ED-8E434A826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8" t="18779" r="148" b="17396"/>
          <a:stretch/>
        </p:blipFill>
        <p:spPr>
          <a:xfrm>
            <a:off x="155341" y="2099757"/>
            <a:ext cx="8780658" cy="4245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D4054F-2AF7-A4EC-2E50-5FFF2016349C}"/>
              </a:ext>
            </a:extLst>
          </p:cNvPr>
          <p:cNvSpPr txBox="1"/>
          <p:nvPr/>
        </p:nvSpPr>
        <p:spPr>
          <a:xfrm>
            <a:off x="8975814" y="2132351"/>
            <a:ext cx="334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СРОК ДО 25-ГО ЧИСЛА</a:t>
            </a:r>
          </a:p>
        </p:txBody>
      </p:sp>
      <p:pic>
        <p:nvPicPr>
          <p:cNvPr id="15" name="Рисунок 14" descr="Разряд молнии">
            <a:extLst>
              <a:ext uri="{FF2B5EF4-FFF2-40B4-BE49-F238E27FC236}">
                <a16:creationId xmlns:a16="http://schemas.microsoft.com/office/drawing/2014/main" xmlns="" id="{4531CE3F-46CB-41DB-D3DA-25721AEFE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774" y="6368318"/>
            <a:ext cx="485956" cy="5126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BD9A8C-0154-B3F0-42E6-5841F1377879}"/>
              </a:ext>
            </a:extLst>
          </p:cNvPr>
          <p:cNvSpPr txBox="1"/>
          <p:nvPr/>
        </p:nvSpPr>
        <p:spPr>
          <a:xfrm>
            <a:off x="705052" y="6196012"/>
            <a:ext cx="11305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8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 НАЛОГА </a:t>
            </a:r>
            <a:r>
              <a:rPr lang="ru-RU" sz="4000" b="1" dirty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&lt;</a:t>
            </a:r>
            <a:r>
              <a:rPr lang="ru-RU" b="1" dirty="0">
                <a:solidFill>
                  <a:srgbClr val="00338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СРОКА СДАЧИ ОТЧЕТНОСТИ        </a:t>
            </a:r>
            <a:r>
              <a:rPr lang="ru-RU" b="1" u="sng" dirty="0">
                <a:solidFill>
                  <a:srgbClr val="00338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УВЕДОМЛЕНИЕ</a:t>
            </a:r>
          </a:p>
        </p:txBody>
      </p:sp>
      <p:sp>
        <p:nvSpPr>
          <p:cNvPr id="17" name="Равно 16">
            <a:extLst>
              <a:ext uri="{FF2B5EF4-FFF2-40B4-BE49-F238E27FC236}">
                <a16:creationId xmlns:a16="http://schemas.microsoft.com/office/drawing/2014/main" xmlns="" id="{15B3E5FB-C58E-F7BB-2A71-8013CF056456}"/>
              </a:ext>
            </a:extLst>
          </p:cNvPr>
          <p:cNvSpPr/>
          <p:nvPr/>
        </p:nvSpPr>
        <p:spPr>
          <a:xfrm>
            <a:off x="7939520" y="6498139"/>
            <a:ext cx="518356" cy="226179"/>
          </a:xfrm>
          <a:prstGeom prst="mathEqual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BF46D7-EF35-A0DB-5081-F8F79E2899E9}"/>
              </a:ext>
            </a:extLst>
          </p:cNvPr>
          <p:cNvSpPr txBox="1"/>
          <p:nvPr/>
        </p:nvSpPr>
        <p:spPr>
          <a:xfrm>
            <a:off x="8983990" y="2624548"/>
            <a:ext cx="334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ВСЕГО 6 РЕКВИЗИТОВ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1768641-33C3-D1D6-A938-90DBD2F7F610}"/>
              </a:ext>
            </a:extLst>
          </p:cNvPr>
          <p:cNvSpPr txBox="1"/>
          <p:nvPr/>
        </p:nvSpPr>
        <p:spPr>
          <a:xfrm>
            <a:off x="8969414" y="3220320"/>
            <a:ext cx="3222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В ОДНОМ УВЕД. МОЖНО УКАЗАТЬ ВСЕ НАЛОГИ И ВСЕ КПП</a:t>
            </a:r>
          </a:p>
        </p:txBody>
      </p:sp>
      <p:sp>
        <p:nvSpPr>
          <p:cNvPr id="21" name="Звезда: 4 точки 20">
            <a:extLst>
              <a:ext uri="{FF2B5EF4-FFF2-40B4-BE49-F238E27FC236}">
                <a16:creationId xmlns:a16="http://schemas.microsoft.com/office/drawing/2014/main" xmlns="" id="{A0C76C0D-64A3-C277-4F89-627AFE1E9A8C}"/>
              </a:ext>
            </a:extLst>
          </p:cNvPr>
          <p:cNvSpPr/>
          <p:nvPr/>
        </p:nvSpPr>
        <p:spPr>
          <a:xfrm>
            <a:off x="8627088" y="2248691"/>
            <a:ext cx="338424" cy="281140"/>
          </a:xfrm>
          <a:prstGeom prst="star4">
            <a:avLst>
              <a:gd name="adj" fmla="val 5272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835E16D-7368-F929-DA40-21DBCD099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106" y="2713026"/>
            <a:ext cx="341406" cy="280440"/>
          </a:xfrm>
          <a:prstGeom prst="rect">
            <a:avLst/>
          </a:prstGeom>
        </p:spPr>
      </p:pic>
      <p:sp>
        <p:nvSpPr>
          <p:cNvPr id="23" name="Звезда: 4 точки 22">
            <a:extLst>
              <a:ext uri="{FF2B5EF4-FFF2-40B4-BE49-F238E27FC236}">
                <a16:creationId xmlns:a16="http://schemas.microsoft.com/office/drawing/2014/main" xmlns="" id="{C6584D3A-F4D8-D15C-10B9-B71B37FCFB75}"/>
              </a:ext>
            </a:extLst>
          </p:cNvPr>
          <p:cNvSpPr/>
          <p:nvPr/>
        </p:nvSpPr>
        <p:spPr>
          <a:xfrm>
            <a:off x="8637390" y="3325595"/>
            <a:ext cx="338424" cy="281140"/>
          </a:xfrm>
          <a:prstGeom prst="star4">
            <a:avLst>
              <a:gd name="adj" fmla="val 5272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3253CA4-9D5B-B1E1-AF5E-6BE410A05D86}"/>
              </a:ext>
            </a:extLst>
          </p:cNvPr>
          <p:cNvSpPr txBox="1"/>
          <p:nvPr/>
        </p:nvSpPr>
        <p:spPr>
          <a:xfrm>
            <a:off x="8954476" y="4437154"/>
            <a:ext cx="3222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ПОДАТЬ УВЕДОМЛЕНИЕ МОЖНО ПО ТКС, ЧЕРЕЗ ЛК ИЛИ НА БУМАГЕ</a:t>
            </a:r>
          </a:p>
        </p:txBody>
      </p:sp>
      <p:sp>
        <p:nvSpPr>
          <p:cNvPr id="25" name="Звезда: 4 точки 24">
            <a:extLst>
              <a:ext uri="{FF2B5EF4-FFF2-40B4-BE49-F238E27FC236}">
                <a16:creationId xmlns:a16="http://schemas.microsoft.com/office/drawing/2014/main" xmlns="" id="{087D5585-0A0D-0063-B87B-F5F749D47AC3}"/>
              </a:ext>
            </a:extLst>
          </p:cNvPr>
          <p:cNvSpPr/>
          <p:nvPr/>
        </p:nvSpPr>
        <p:spPr>
          <a:xfrm>
            <a:off x="8669402" y="4530536"/>
            <a:ext cx="338424" cy="281140"/>
          </a:xfrm>
          <a:prstGeom prst="star4">
            <a:avLst>
              <a:gd name="adj" fmla="val 5272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3175064-6A6B-D210-E249-D9DF171F33BF}"/>
              </a:ext>
            </a:extLst>
          </p:cNvPr>
          <p:cNvSpPr/>
          <p:nvPr/>
        </p:nvSpPr>
        <p:spPr>
          <a:xfrm>
            <a:off x="89774" y="6376146"/>
            <a:ext cx="10938774" cy="481854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0404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2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9">
            <a:extLst>
              <a:ext uri="{FF2B5EF4-FFF2-40B4-BE49-F238E27FC236}">
                <a16:creationId xmlns:a16="http://schemas.microsoft.com/office/drawing/2014/main" xmlns="" id="{13C2BE18-D0F6-4775-AE63-171FFB5E664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:a16="http://schemas.microsoft.com/office/drawing/2014/main" xmlns="" id="{314B5B0E-C9A0-40EC-86DD-F55D2A1F4706}"/>
              </a:ext>
            </a:extLst>
          </p:cNvPr>
          <p:cNvSpPr/>
          <p:nvPr/>
        </p:nvSpPr>
        <p:spPr>
          <a:xfrm>
            <a:off x="0" y="904240"/>
            <a:ext cx="6096000" cy="595376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3E0BF11-1534-4F37-AD4F-7D9A6DB3C619}"/>
              </a:ext>
            </a:extLst>
          </p:cNvPr>
          <p:cNvSpPr txBox="1"/>
          <p:nvPr/>
        </p:nvSpPr>
        <p:spPr>
          <a:xfrm>
            <a:off x="2173341" y="909911"/>
            <a:ext cx="3764558" cy="715089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  <a:p>
            <a:pPr algn="r"/>
            <a:r>
              <a:rPr lang="ru-RU" sz="1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 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01.01.2023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68E4C9D-2C5D-4BFD-BA06-CDFC4F481F1D}"/>
              </a:ext>
            </a:extLst>
          </p:cNvPr>
          <p:cNvSpPr txBox="1"/>
          <p:nvPr/>
        </p:nvSpPr>
        <p:spPr>
          <a:xfrm>
            <a:off x="6420036" y="909911"/>
            <a:ext cx="3764558" cy="715089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01.01.2023</a:t>
            </a:r>
          </a:p>
        </p:txBody>
      </p:sp>
      <p:sp>
        <p:nvSpPr>
          <p:cNvPr id="64" name="Прямоугольник 12">
            <a:extLst>
              <a:ext uri="{FF2B5EF4-FFF2-40B4-BE49-F238E27FC236}">
                <a16:creationId xmlns:a16="http://schemas.microsoft.com/office/drawing/2014/main" xmlns="" id="{764D1154-57DB-4C5D-8A49-DCBCBBF64BC3}"/>
              </a:ext>
            </a:extLst>
          </p:cNvPr>
          <p:cNvSpPr/>
          <p:nvPr/>
        </p:nvSpPr>
        <p:spPr>
          <a:xfrm>
            <a:off x="306385" y="1605781"/>
            <a:ext cx="2892184" cy="25391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платежей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межбюджетных транзакций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Невыясненные платежи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Каждый 15 платеж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с ошибкой</a:t>
            </a:r>
          </a:p>
        </p:txBody>
      </p:sp>
      <p:sp>
        <p:nvSpPr>
          <p:cNvPr id="65" name="Прямоугольник 12">
            <a:extLst>
              <a:ext uri="{FF2B5EF4-FFF2-40B4-BE49-F238E27FC236}">
                <a16:creationId xmlns:a16="http://schemas.microsoft.com/office/drawing/2014/main" xmlns="" id="{D0C431E2-163D-4400-84E6-911FF8D541CD}"/>
              </a:ext>
            </a:extLst>
          </p:cNvPr>
          <p:cNvSpPr/>
          <p:nvPr/>
        </p:nvSpPr>
        <p:spPr>
          <a:xfrm>
            <a:off x="9183328" y="1605781"/>
            <a:ext cx="2928136" cy="18158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Отсутствие технического долга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Начисление пени в целом 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по налогоплательщику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Исключение зачетов/ уточнений</a:t>
            </a:r>
          </a:p>
        </p:txBody>
      </p:sp>
      <p:sp>
        <p:nvSpPr>
          <p:cNvPr id="66" name="Прямоугольник: скругленные углы 21">
            <a:extLst>
              <a:ext uri="{FF2B5EF4-FFF2-40B4-BE49-F238E27FC236}">
                <a16:creationId xmlns:a16="http://schemas.microsoft.com/office/drawing/2014/main" xmlns="" id="{6789D4E2-3146-4389-9E7E-AE8E95089C56}"/>
              </a:ext>
            </a:extLst>
          </p:cNvPr>
          <p:cNvSpPr/>
          <p:nvPr/>
        </p:nvSpPr>
        <p:spPr>
          <a:xfrm>
            <a:off x="5884059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: скругленные углы 22">
            <a:extLst>
              <a:ext uri="{FF2B5EF4-FFF2-40B4-BE49-F238E27FC236}">
                <a16:creationId xmlns:a16="http://schemas.microsoft.com/office/drawing/2014/main" xmlns="" id="{2892309A-CA71-42A3-B792-769130420267}"/>
              </a:ext>
            </a:extLst>
          </p:cNvPr>
          <p:cNvSpPr/>
          <p:nvPr/>
        </p:nvSpPr>
        <p:spPr>
          <a:xfrm>
            <a:off x="3176024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D3E8B85-D826-4D76-BD70-6362A44AA319}"/>
              </a:ext>
            </a:extLst>
          </p:cNvPr>
          <p:cNvSpPr txBox="1"/>
          <p:nvPr/>
        </p:nvSpPr>
        <p:spPr>
          <a:xfrm>
            <a:off x="3387964" y="5768514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143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36B7C97-2A3A-4919-8A3D-E5CFC8A6EBB5}"/>
              </a:ext>
            </a:extLst>
          </p:cNvPr>
          <p:cNvSpPr txBox="1"/>
          <p:nvPr/>
        </p:nvSpPr>
        <p:spPr>
          <a:xfrm>
            <a:off x="3387964" y="6181563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фактов взысканий в год</a:t>
            </a:r>
          </a:p>
        </p:txBody>
      </p:sp>
      <p:sp>
        <p:nvSpPr>
          <p:cNvPr id="70" name="Прямоугольник 25">
            <a:extLst>
              <a:ext uri="{FF2B5EF4-FFF2-40B4-BE49-F238E27FC236}">
                <a16:creationId xmlns:a16="http://schemas.microsoft.com/office/drawing/2014/main" xmlns="" id="{2F418E16-512A-491F-B95B-F602B217C3AD}"/>
              </a:ext>
            </a:extLst>
          </p:cNvPr>
          <p:cNvSpPr/>
          <p:nvPr/>
        </p:nvSpPr>
        <p:spPr>
          <a:xfrm>
            <a:off x="6096000" y="5697252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CD1D34F-7CD7-4600-951E-6DE8ACBC9529}"/>
              </a:ext>
            </a:extLst>
          </p:cNvPr>
          <p:cNvSpPr txBox="1"/>
          <p:nvPr/>
        </p:nvSpPr>
        <p:spPr>
          <a:xfrm>
            <a:off x="6475293" y="571463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5221F96-FA49-40F9-BF83-8D8AF989F1BE}"/>
              </a:ext>
            </a:extLst>
          </p:cNvPr>
          <p:cNvSpPr txBox="1"/>
          <p:nvPr/>
        </p:nvSpPr>
        <p:spPr>
          <a:xfrm>
            <a:off x="6475293" y="612767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взысканий</a:t>
            </a:r>
          </a:p>
        </p:txBody>
      </p:sp>
      <p:cxnSp>
        <p:nvCxnSpPr>
          <p:cNvPr id="73" name="Прямая со стрелкой 29">
            <a:extLst>
              <a:ext uri="{FF2B5EF4-FFF2-40B4-BE49-F238E27FC236}">
                <a16:creationId xmlns:a16="http://schemas.microsoft.com/office/drawing/2014/main" xmlns="" id="{2E88CB18-B225-4EDD-B957-CF0036E8B853}"/>
              </a:ext>
            </a:extLst>
          </p:cNvPr>
          <p:cNvCxnSpPr>
            <a:cxnSpLocks/>
          </p:cNvCxnSpPr>
          <p:nvPr/>
        </p:nvCxnSpPr>
        <p:spPr>
          <a:xfrm flipV="1">
            <a:off x="5810865" y="6195010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31">
            <a:extLst>
              <a:ext uri="{FF2B5EF4-FFF2-40B4-BE49-F238E27FC236}">
                <a16:creationId xmlns:a16="http://schemas.microsoft.com/office/drawing/2014/main" xmlns="" id="{693BEE80-236A-48E0-8639-7B081B962889}"/>
              </a:ext>
            </a:extLst>
          </p:cNvPr>
          <p:cNvSpPr/>
          <p:nvPr/>
        </p:nvSpPr>
        <p:spPr>
          <a:xfrm>
            <a:off x="5884059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: скругленные углы 32">
            <a:extLst>
              <a:ext uri="{FF2B5EF4-FFF2-40B4-BE49-F238E27FC236}">
                <a16:creationId xmlns:a16="http://schemas.microsoft.com/office/drawing/2014/main" xmlns="" id="{CACFC796-5BCB-429B-B7A2-A5251CEAE0CF}"/>
              </a:ext>
            </a:extLst>
          </p:cNvPr>
          <p:cNvSpPr/>
          <p:nvPr/>
        </p:nvSpPr>
        <p:spPr>
          <a:xfrm>
            <a:off x="3176024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044B5F4-5EAC-4815-938F-40F923ECA5E1}"/>
              </a:ext>
            </a:extLst>
          </p:cNvPr>
          <p:cNvSpPr txBox="1"/>
          <p:nvPr/>
        </p:nvSpPr>
        <p:spPr>
          <a:xfrm>
            <a:off x="3387964" y="4761148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09748EB-83FD-464B-8831-6424C9326881}"/>
              </a:ext>
            </a:extLst>
          </p:cNvPr>
          <p:cNvSpPr txBox="1"/>
          <p:nvPr/>
        </p:nvSpPr>
        <p:spPr>
          <a:xfrm>
            <a:off x="3387964" y="5174197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лицевых счетов</a:t>
            </a:r>
          </a:p>
        </p:txBody>
      </p:sp>
      <p:sp>
        <p:nvSpPr>
          <p:cNvPr id="78" name="Прямоугольник 35">
            <a:extLst>
              <a:ext uri="{FF2B5EF4-FFF2-40B4-BE49-F238E27FC236}">
                <a16:creationId xmlns:a16="http://schemas.microsoft.com/office/drawing/2014/main" xmlns="" id="{88425982-57D8-4C72-A7FF-6BE5D66AAAED}"/>
              </a:ext>
            </a:extLst>
          </p:cNvPr>
          <p:cNvSpPr/>
          <p:nvPr/>
        </p:nvSpPr>
        <p:spPr>
          <a:xfrm>
            <a:off x="6096000" y="4674385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FB7AF7D-691C-40D0-9C97-529E6F8E7E69}"/>
              </a:ext>
            </a:extLst>
          </p:cNvPr>
          <p:cNvSpPr txBox="1"/>
          <p:nvPr/>
        </p:nvSpPr>
        <p:spPr>
          <a:xfrm>
            <a:off x="6475293" y="4691763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6A7E5A9-28B2-460C-891F-EFF45D2C0BBF}"/>
              </a:ext>
            </a:extLst>
          </p:cNvPr>
          <p:cNvSpPr txBox="1"/>
          <p:nvPr/>
        </p:nvSpPr>
        <p:spPr>
          <a:xfrm>
            <a:off x="6475293" y="5104812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лицевых счетов</a:t>
            </a:r>
          </a:p>
        </p:txBody>
      </p:sp>
      <p:cxnSp>
        <p:nvCxnSpPr>
          <p:cNvPr id="81" name="Прямая со стрелкой 38">
            <a:extLst>
              <a:ext uri="{FF2B5EF4-FFF2-40B4-BE49-F238E27FC236}">
                <a16:creationId xmlns:a16="http://schemas.microsoft.com/office/drawing/2014/main" xmlns="" id="{0F62082E-9CC7-41D9-8CA3-9B2B5D4640D0}"/>
              </a:ext>
            </a:extLst>
          </p:cNvPr>
          <p:cNvCxnSpPr>
            <a:cxnSpLocks/>
          </p:cNvCxnSpPr>
          <p:nvPr/>
        </p:nvCxnSpPr>
        <p:spPr>
          <a:xfrm flipV="1">
            <a:off x="5810865" y="5172143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: скругленные углы 40">
            <a:extLst>
              <a:ext uri="{FF2B5EF4-FFF2-40B4-BE49-F238E27FC236}">
                <a16:creationId xmlns:a16="http://schemas.microsoft.com/office/drawing/2014/main" xmlns="" id="{5816923C-84B7-440A-94F0-BE9C42F67890}"/>
              </a:ext>
            </a:extLst>
          </p:cNvPr>
          <p:cNvSpPr/>
          <p:nvPr/>
        </p:nvSpPr>
        <p:spPr>
          <a:xfrm>
            <a:off x="5884059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: скругленные углы 41">
            <a:extLst>
              <a:ext uri="{FF2B5EF4-FFF2-40B4-BE49-F238E27FC236}">
                <a16:creationId xmlns:a16="http://schemas.microsoft.com/office/drawing/2014/main" xmlns="" id="{495DD041-FD26-4803-93D4-F3298BBF3CE6}"/>
              </a:ext>
            </a:extLst>
          </p:cNvPr>
          <p:cNvSpPr/>
          <p:nvPr/>
        </p:nvSpPr>
        <p:spPr>
          <a:xfrm>
            <a:off x="3176024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C087CEAD-B9CA-4C19-B0E1-AC6D81AE74CF}"/>
              </a:ext>
            </a:extLst>
          </p:cNvPr>
          <p:cNvSpPr txBox="1"/>
          <p:nvPr/>
        </p:nvSpPr>
        <p:spPr>
          <a:xfrm>
            <a:off x="3387964" y="367545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3B81569-E897-403B-AED2-2F29F114DDD2}"/>
              </a:ext>
            </a:extLst>
          </p:cNvPr>
          <p:cNvSpPr txBox="1"/>
          <p:nvPr/>
        </p:nvSpPr>
        <p:spPr>
          <a:xfrm>
            <a:off x="3387964" y="408849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документов: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уточнения и зачеты</a:t>
            </a:r>
          </a:p>
        </p:txBody>
      </p:sp>
      <p:sp>
        <p:nvSpPr>
          <p:cNvPr id="86" name="Прямоугольник 44">
            <a:extLst>
              <a:ext uri="{FF2B5EF4-FFF2-40B4-BE49-F238E27FC236}">
                <a16:creationId xmlns:a16="http://schemas.microsoft.com/office/drawing/2014/main" xmlns="" id="{0FCC6480-6767-4761-B9DB-8E64B4B2F78A}"/>
              </a:ext>
            </a:extLst>
          </p:cNvPr>
          <p:cNvSpPr/>
          <p:nvPr/>
        </p:nvSpPr>
        <p:spPr>
          <a:xfrm>
            <a:off x="6096000" y="3651517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CE2BFE7-C3C1-4BB8-B795-04CA9D9E1B2E}"/>
              </a:ext>
            </a:extLst>
          </p:cNvPr>
          <p:cNvSpPr txBox="1"/>
          <p:nvPr/>
        </p:nvSpPr>
        <p:spPr>
          <a:xfrm>
            <a:off x="6475293" y="4068834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транзакций</a:t>
            </a:r>
          </a:p>
        </p:txBody>
      </p:sp>
      <p:cxnSp>
        <p:nvCxnSpPr>
          <p:cNvPr id="88" name="Прямая со стрелкой 46">
            <a:extLst>
              <a:ext uri="{FF2B5EF4-FFF2-40B4-BE49-F238E27FC236}">
                <a16:creationId xmlns:a16="http://schemas.microsoft.com/office/drawing/2014/main" xmlns="" id="{78E6F1CC-359E-48AF-B984-D9618DF7AC8A}"/>
              </a:ext>
            </a:extLst>
          </p:cNvPr>
          <p:cNvCxnSpPr>
            <a:cxnSpLocks/>
          </p:cNvCxnSpPr>
          <p:nvPr/>
        </p:nvCxnSpPr>
        <p:spPr>
          <a:xfrm flipV="1">
            <a:off x="5810865" y="4149275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D94EAA7-0D7B-4AF1-AA30-C0B725DEE863}"/>
              </a:ext>
            </a:extLst>
          </p:cNvPr>
          <p:cNvSpPr txBox="1"/>
          <p:nvPr/>
        </p:nvSpPr>
        <p:spPr>
          <a:xfrm>
            <a:off x="5920711" y="3655785"/>
            <a:ext cx="2875389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56 тыс. раз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0" name="Прямоугольник: скругленные углы 49">
            <a:extLst>
              <a:ext uri="{FF2B5EF4-FFF2-40B4-BE49-F238E27FC236}">
                <a16:creationId xmlns:a16="http://schemas.microsoft.com/office/drawing/2014/main" xmlns="" id="{B2C67BE3-CA58-478D-8B7E-74B583AC333E}"/>
              </a:ext>
            </a:extLst>
          </p:cNvPr>
          <p:cNvSpPr/>
          <p:nvPr/>
        </p:nvSpPr>
        <p:spPr>
          <a:xfrm>
            <a:off x="5884059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: скругленные углы 50">
            <a:extLst>
              <a:ext uri="{FF2B5EF4-FFF2-40B4-BE49-F238E27FC236}">
                <a16:creationId xmlns:a16="http://schemas.microsoft.com/office/drawing/2014/main" xmlns="" id="{BA4449C8-FF69-4BA8-AF2D-91DEB64686F5}"/>
              </a:ext>
            </a:extLst>
          </p:cNvPr>
          <p:cNvSpPr/>
          <p:nvPr/>
        </p:nvSpPr>
        <p:spPr>
          <a:xfrm>
            <a:off x="3176024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CF875D2-3499-49A5-B8DB-0426C493D7B0}"/>
              </a:ext>
            </a:extLst>
          </p:cNvPr>
          <p:cNvSpPr txBox="1"/>
          <p:nvPr/>
        </p:nvSpPr>
        <p:spPr>
          <a:xfrm>
            <a:off x="3387964" y="2723595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433823F-F034-4B1E-8F18-98A54B8C3AF6}"/>
              </a:ext>
            </a:extLst>
          </p:cNvPr>
          <p:cNvSpPr txBox="1"/>
          <p:nvPr/>
        </p:nvSpPr>
        <p:spPr>
          <a:xfrm>
            <a:off x="3387964" y="3136644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4" name="Прямоугольник 53">
            <a:extLst>
              <a:ext uri="{FF2B5EF4-FFF2-40B4-BE49-F238E27FC236}">
                <a16:creationId xmlns:a16="http://schemas.microsoft.com/office/drawing/2014/main" xmlns="" id="{CEFD5475-1FAA-4228-A706-E0A53984C467}"/>
              </a:ext>
            </a:extLst>
          </p:cNvPr>
          <p:cNvSpPr/>
          <p:nvPr/>
        </p:nvSpPr>
        <p:spPr>
          <a:xfrm>
            <a:off x="6096000" y="2628649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46EB1AC4-489E-43F9-AD87-1F494789AFA7}"/>
              </a:ext>
            </a:extLst>
          </p:cNvPr>
          <p:cNvSpPr txBox="1"/>
          <p:nvPr/>
        </p:nvSpPr>
        <p:spPr>
          <a:xfrm>
            <a:off x="6475293" y="262964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1101B7CF-87A4-4E24-960D-9F1F765FC857}"/>
              </a:ext>
            </a:extLst>
          </p:cNvPr>
          <p:cNvSpPr txBox="1"/>
          <p:nvPr/>
        </p:nvSpPr>
        <p:spPr>
          <a:xfrm>
            <a:off x="6475293" y="304268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платежей</a:t>
            </a:r>
          </a:p>
        </p:txBody>
      </p:sp>
      <p:cxnSp>
        <p:nvCxnSpPr>
          <p:cNvPr id="97" name="Прямая со стрелкой 56">
            <a:extLst>
              <a:ext uri="{FF2B5EF4-FFF2-40B4-BE49-F238E27FC236}">
                <a16:creationId xmlns:a16="http://schemas.microsoft.com/office/drawing/2014/main" xmlns="" id="{52675C5B-3BA6-4C88-879B-05E6B2EEA27D}"/>
              </a:ext>
            </a:extLst>
          </p:cNvPr>
          <p:cNvCxnSpPr>
            <a:cxnSpLocks/>
          </p:cNvCxnSpPr>
          <p:nvPr/>
        </p:nvCxnSpPr>
        <p:spPr>
          <a:xfrm flipV="1">
            <a:off x="5810865" y="3126407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: скругленные углы 58">
            <a:extLst>
              <a:ext uri="{FF2B5EF4-FFF2-40B4-BE49-F238E27FC236}">
                <a16:creationId xmlns:a16="http://schemas.microsoft.com/office/drawing/2014/main" xmlns="" id="{C2342008-D30A-43DF-9289-0F9B40381458}"/>
              </a:ext>
            </a:extLst>
          </p:cNvPr>
          <p:cNvSpPr/>
          <p:nvPr/>
        </p:nvSpPr>
        <p:spPr>
          <a:xfrm>
            <a:off x="5884059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: скругленные углы 59">
            <a:extLst>
              <a:ext uri="{FF2B5EF4-FFF2-40B4-BE49-F238E27FC236}">
                <a16:creationId xmlns:a16="http://schemas.microsoft.com/office/drawing/2014/main" xmlns="" id="{C2661416-AC62-4B69-8D8A-55190527C689}"/>
              </a:ext>
            </a:extLst>
          </p:cNvPr>
          <p:cNvSpPr/>
          <p:nvPr/>
        </p:nvSpPr>
        <p:spPr>
          <a:xfrm>
            <a:off x="3176024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87F8309-CB93-4100-94AD-ED6355ADF5C4}"/>
              </a:ext>
            </a:extLst>
          </p:cNvPr>
          <p:cNvSpPr txBox="1"/>
          <p:nvPr/>
        </p:nvSpPr>
        <p:spPr>
          <a:xfrm>
            <a:off x="3387964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D2728580-9DC2-454E-8FA5-3072877C275A}"/>
              </a:ext>
            </a:extLst>
          </p:cNvPr>
          <p:cNvSpPr txBox="1"/>
          <p:nvPr/>
        </p:nvSpPr>
        <p:spPr>
          <a:xfrm>
            <a:off x="3387964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заполнения реквизитов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" name="Прямоугольник 62">
            <a:extLst>
              <a:ext uri="{FF2B5EF4-FFF2-40B4-BE49-F238E27FC236}">
                <a16:creationId xmlns:a16="http://schemas.microsoft.com/office/drawing/2014/main" xmlns="" id="{FCC2452B-FF87-4E00-BC5F-B10826764749}"/>
              </a:ext>
            </a:extLst>
          </p:cNvPr>
          <p:cNvSpPr/>
          <p:nvPr/>
        </p:nvSpPr>
        <p:spPr>
          <a:xfrm>
            <a:off x="6096000" y="1605781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C2EF402C-88FF-4659-AE40-42CF37FE16B5}"/>
              </a:ext>
            </a:extLst>
          </p:cNvPr>
          <p:cNvSpPr txBox="1"/>
          <p:nvPr/>
        </p:nvSpPr>
        <p:spPr>
          <a:xfrm>
            <a:off x="6475293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835ADC6-BB46-494D-9036-62AF25C397F6}"/>
              </a:ext>
            </a:extLst>
          </p:cNvPr>
          <p:cNvSpPr txBox="1"/>
          <p:nvPr/>
        </p:nvSpPr>
        <p:spPr>
          <a:xfrm>
            <a:off x="6475293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реквизита</a:t>
            </a:r>
          </a:p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платежке</a:t>
            </a:r>
          </a:p>
        </p:txBody>
      </p:sp>
      <p:cxnSp>
        <p:nvCxnSpPr>
          <p:cNvPr id="105" name="Прямая со стрелкой 65">
            <a:extLst>
              <a:ext uri="{FF2B5EF4-FFF2-40B4-BE49-F238E27FC236}">
                <a16:creationId xmlns:a16="http://schemas.microsoft.com/office/drawing/2014/main" xmlns="" id="{C16B4589-2D62-4A37-840E-2DE7DE17E253}"/>
              </a:ext>
            </a:extLst>
          </p:cNvPr>
          <p:cNvCxnSpPr>
            <a:cxnSpLocks/>
          </p:cNvCxnSpPr>
          <p:nvPr/>
        </p:nvCxnSpPr>
        <p:spPr>
          <a:xfrm flipV="1">
            <a:off x="5810865" y="2103539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:a16="http://schemas.microsoft.com/office/drawing/2014/main" xmlns="" id="{D79374F9-7778-4BEA-9B11-D91BCB4CEE5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ЭФФЕКТ ПЕРСПЕКТИВНОЙ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56749110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:a16="http://schemas.microsoft.com/office/drawing/2014/main" xmlns="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:a16="http://schemas.microsoft.com/office/drawing/2014/main" xmlns="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:a16="http://schemas.microsoft.com/office/drawing/2014/main" xmlns="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309315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бюджетом: нет пени при наличии переплаты и недоимки, нет невыясненных, нет зачетов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возврат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срока давности для платежей старше 3-х лет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  <a:endParaRPr lang="en-US" sz="1600" spc="-1" dirty="0">
              <a:solidFill>
                <a:schemeClr val="tx1">
                  <a:lumMod val="50000"/>
                </a:schemeClr>
              </a:solidFill>
              <a:latin typeface="Roboto Condensed"/>
              <a:ea typeface="Roboto Condensed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Ежемесячная уплата НДФЛ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:a16="http://schemas.microsoft.com/office/drawing/2014/main" xmlns="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523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3A43101-9CD4-5417-0B55-6F13D4E0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04" y="12170"/>
            <a:ext cx="10515600" cy="1325563"/>
          </a:xfrm>
        </p:spPr>
        <p:txBody>
          <a:bodyPr/>
          <a:lstStyle/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 b="34371"/>
          <a:stretch/>
        </p:blipFill>
        <p:spPr bwMode="auto">
          <a:xfrm>
            <a:off x="0" y="0"/>
            <a:ext cx="121793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7608" y="2734755"/>
            <a:ext cx="7164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3728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99" y="3429000"/>
            <a:ext cx="11773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ЕДИНЫЙ НАЛОГОВЫЙ СЧЕТ (ЕНС) – это форма учета совокупной обязанности налогоплательщика и перечисленных денежных средств в качестве ЕНП, распределение которого осуществляет  ФНС России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7648" y="167648"/>
            <a:ext cx="781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ВВЕДЕНИЕ НОВОГО ИНСТИТУТА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901" y="1546542"/>
            <a:ext cx="11510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Федеральный закон от 14.07.2022 № 263-ФЗ «О внесении изменений в части первую и вторую Налогового кодекса Российской Федерации» вступает в силу с 01.01.2023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32" y="5517232"/>
            <a:ext cx="11773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* </a:t>
            </a:r>
            <a:r>
              <a:rPr lang="ru-RU" b="1" i="1" u="sng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переход на ЕНС с 01.01.2023 обязателен для всех  налогоплательщиков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546937" y="1592796"/>
            <a:ext cx="720080" cy="288032"/>
          </a:xfrm>
          <a:prstGeom prst="chevron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>
            <a:glow rad="228600">
              <a:srgbClr val="002060">
                <a:alpha val="40000"/>
              </a:srgbClr>
            </a:glow>
            <a:outerShdw blurRad="50800" dist="50800" dir="5400000" sx="5000" sy="5000" algn="ctr" rotWithShape="0">
              <a:srgbClr val="000000">
                <a:alpha val="43137"/>
              </a:srgbClr>
            </a:outerShdw>
            <a:reflection blurRad="6350" stA="50000" endA="300" endPos="55000" dist="508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CCF72D-E279-1F85-BEBE-E2CA19614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9" y="3314279"/>
            <a:ext cx="123149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9253028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МАТРИЦА ИЗДЕРЖЕК СУЩЕСТВУЮЩЕЙ МОДЕЛИ</a:t>
            </a:r>
          </a:p>
        </p:txBody>
      </p:sp>
      <p:sp>
        <p:nvSpPr>
          <p:cNvPr id="2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:a16="http://schemas.microsoft.com/office/drawing/2014/main" xmlns="" id="{BE45CEE0-E7F6-42B3-AE50-173583042D74}"/>
              </a:ext>
            </a:extLst>
          </p:cNvPr>
          <p:cNvSpPr/>
          <p:nvPr/>
        </p:nvSpPr>
        <p:spPr>
          <a:xfrm rot="16200000">
            <a:off x="2509375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120C9C4-95E3-47F0-8AD9-BBB205803198}"/>
              </a:ext>
            </a:extLst>
          </p:cNvPr>
          <p:cNvSpPr txBox="1"/>
          <p:nvPr/>
        </p:nvSpPr>
        <p:spPr>
          <a:xfrm>
            <a:off x="515380" y="1913325"/>
            <a:ext cx="2654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1395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D3559C6-AAE8-4666-BA0C-B14D4397576E}"/>
              </a:ext>
            </a:extLst>
          </p:cNvPr>
          <p:cNvSpPr txBox="1"/>
          <p:nvPr/>
        </p:nvSpPr>
        <p:spPr>
          <a:xfrm>
            <a:off x="515380" y="3185330"/>
            <a:ext cx="237626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20 303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МУНИЦИПАЛЬНЫХ ОБРАЗОВАНИЙ</a:t>
            </a:r>
            <a:endParaRPr lang="ru-RU" sz="3600" b="1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9C58B93-6072-4FE2-81D4-E174451009A3}"/>
              </a:ext>
            </a:extLst>
          </p:cNvPr>
          <p:cNvSpPr txBox="1"/>
          <p:nvPr/>
        </p:nvSpPr>
        <p:spPr>
          <a:xfrm>
            <a:off x="515380" y="4761408"/>
            <a:ext cx="23148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22B3CE6-4F70-4AC1-9FBC-2CEA1839E258}"/>
              </a:ext>
            </a:extLst>
          </p:cNvPr>
          <p:cNvSpPr txBox="1"/>
          <p:nvPr/>
        </p:nvSpPr>
        <p:spPr>
          <a:xfrm>
            <a:off x="3072999" y="3031442"/>
            <a:ext cx="2054094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РЕКВИЗИТОВ </a:t>
            </a:r>
            <a:b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ПЛАТЕЖЕЙ</a:t>
            </a:r>
          </a:p>
        </p:txBody>
      </p:sp>
      <p:graphicFrame>
        <p:nvGraphicFramePr>
          <p:cNvPr id="38" name="Таблица 9">
            <a:extLst>
              <a:ext uri="{FF2B5EF4-FFF2-40B4-BE49-F238E27FC236}">
                <a16:creationId xmlns:a16="http://schemas.microsoft.com/office/drawing/2014/main" xmlns="" id="{F019A444-1F36-4878-BDE2-FC4C8FC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512286"/>
              </p:ext>
            </p:extLst>
          </p:nvPr>
        </p:nvGraphicFramePr>
        <p:xfrm>
          <a:off x="5715241" y="1088740"/>
          <a:ext cx="6048670" cy="487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xmlns="" val="1956535074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808429131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1622185105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1662661188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3800860236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853415158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ПЛАТЕЛЬЩИК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ФНС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ЛИЦЕНЗИ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РУЮЩИЕ ОРГАНЫ / БАНКИ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ФССП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1777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БОЛЬШОЙ ОБЪЕМ ПЛАТЕЖЕЙ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308247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НЕПРАВИЛЬНЫЙ ПЛАТЕЖ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040888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ТЕХНИЧЕСКИЙ ДОЛГ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526599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САЛЬДИРОВАНИЕ ДОЛГОВ И ПЕРЕПЛАТ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9232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ИЗЛИШНИЕ ПЕНИ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78594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МЕРЫ ВЗЫСКАНИЯ И ОГРАНИЧЕНИЯ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365681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1942693"/>
            <a:ext cx="336106" cy="3361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788583" y="1942693"/>
            <a:ext cx="336106" cy="3361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08CE118-9095-4F49-9BC7-5FFFCED2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2626769"/>
            <a:ext cx="336106" cy="3361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F08EA8C-C158-48DA-8A38-0292A4BF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788583" y="2626769"/>
            <a:ext cx="336106" cy="33610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9F9A79ED-E02D-454C-B505-81C4E0878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3346849"/>
            <a:ext cx="336106" cy="336106"/>
          </a:xfrm>
          <a:prstGeom prst="rect">
            <a:avLst/>
          </a:prstGeom>
        </p:spPr>
      </p:pic>
      <p:pic>
        <p:nvPicPr>
          <p:cNvPr id="44" name="Рисунок 43" descr="Мегафон со сплошной заливкой">
            <a:extLst>
              <a:ext uri="{FF2B5EF4-FFF2-40B4-BE49-F238E27FC236}">
                <a16:creationId xmlns:a16="http://schemas.microsoft.com/office/drawing/2014/main" xmlns="" id="{DE3A0B7F-5C67-406B-8747-193F0BE75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788583" y="3346849"/>
            <a:ext cx="336106" cy="33610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D91C5986-1D6A-425D-8212-2315D302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607608" y="4073025"/>
            <a:ext cx="336106" cy="33610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AD5E5FBC-FB14-4D9E-A957-E8687D2D7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605471" y="4715001"/>
            <a:ext cx="336106" cy="33610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9663F78-458E-4A33-BFF2-A49EE417E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5452236"/>
            <a:ext cx="336106" cy="336106"/>
          </a:xfrm>
          <a:prstGeom prst="rect">
            <a:avLst/>
          </a:prstGeom>
        </p:spPr>
      </p:pic>
      <p:pic>
        <p:nvPicPr>
          <p:cNvPr id="48" name="Рисунок 47" descr="Мегафон со сплошной заливкой">
            <a:extLst>
              <a:ext uri="{FF2B5EF4-FFF2-40B4-BE49-F238E27FC236}">
                <a16:creationId xmlns:a16="http://schemas.microsoft.com/office/drawing/2014/main" xmlns="" id="{A876E1B9-1D98-4C07-AC72-3A55136AF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788583" y="5452236"/>
            <a:ext cx="336106" cy="33610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2A0BDE0-A66B-4D16-8740-CBE81B738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315264" y="1947636"/>
            <a:ext cx="326220" cy="326220"/>
          </a:xfrm>
          <a:prstGeom prst="rect">
            <a:avLst/>
          </a:prstGeom>
        </p:spPr>
      </p:pic>
      <p:pic>
        <p:nvPicPr>
          <p:cNvPr id="50" name="Рисунок 49" descr="Мегафон со сплошной заливкой">
            <a:extLst>
              <a:ext uri="{FF2B5EF4-FFF2-40B4-BE49-F238E27FC236}">
                <a16:creationId xmlns:a16="http://schemas.microsoft.com/office/drawing/2014/main" xmlns="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674408" y="1942693"/>
            <a:ext cx="336106" cy="33610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64791FC-7C37-4AB1-91CB-7F876D732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74383" y="2626769"/>
            <a:ext cx="336106" cy="33610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2EF1A3D-1593-4057-BFF0-92A1843C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310321" y="3346849"/>
            <a:ext cx="336106" cy="336106"/>
          </a:xfrm>
          <a:prstGeom prst="rect">
            <a:avLst/>
          </a:prstGeom>
        </p:spPr>
      </p:pic>
      <p:pic>
        <p:nvPicPr>
          <p:cNvPr id="53" name="Рисунок 52" descr="Мегафон со сплошной заливкой">
            <a:extLst>
              <a:ext uri="{FF2B5EF4-FFF2-40B4-BE49-F238E27FC236}">
                <a16:creationId xmlns:a16="http://schemas.microsoft.com/office/drawing/2014/main" xmlns="" id="{188783E9-11D9-43DE-861D-060B0B346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674408" y="3346849"/>
            <a:ext cx="336106" cy="3361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76D86862-687F-4186-A696-12D854D26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74383" y="4073025"/>
            <a:ext cx="336106" cy="33610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86952EC4-147E-4C4E-AA15-DDE33E0D5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315264" y="4719944"/>
            <a:ext cx="326220" cy="326220"/>
          </a:xfrm>
          <a:prstGeom prst="rect">
            <a:avLst/>
          </a:prstGeom>
        </p:spPr>
      </p:pic>
      <p:pic>
        <p:nvPicPr>
          <p:cNvPr id="56" name="Рисунок 55" descr="Мегафон со сплошной заливкой">
            <a:extLst>
              <a:ext uri="{FF2B5EF4-FFF2-40B4-BE49-F238E27FC236}">
                <a16:creationId xmlns:a16="http://schemas.microsoft.com/office/drawing/2014/main" xmlns="" id="{78D0EBFD-ADA4-44B4-8729-2B84ECFD5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674408" y="4715001"/>
            <a:ext cx="336106" cy="33610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AD99BB0C-3312-499F-A7F5-0D6E2B630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522409" y="5494961"/>
            <a:ext cx="250656" cy="250656"/>
          </a:xfrm>
          <a:prstGeom prst="rect">
            <a:avLst/>
          </a:prstGeom>
        </p:spPr>
      </p:pic>
      <p:pic>
        <p:nvPicPr>
          <p:cNvPr id="58" name="Рисунок 57" descr="Мегафон со сплошной заливкой">
            <a:extLst>
              <a:ext uri="{FF2B5EF4-FFF2-40B4-BE49-F238E27FC236}">
                <a16:creationId xmlns:a16="http://schemas.microsoft.com/office/drawing/2014/main" xmlns="" id="{32C2E535-C654-4968-8FBD-87B669D0A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759218" y="5491164"/>
            <a:ext cx="258250" cy="2582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47D9BFB8-F310-4167-A7D4-ADEA9E6D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278005" y="5491164"/>
            <a:ext cx="258250" cy="2582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4CAEA57C-D386-4E5F-9B88-EAE2C325A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222044" y="1947636"/>
            <a:ext cx="326220" cy="326220"/>
          </a:xfrm>
          <a:prstGeom prst="rect">
            <a:avLst/>
          </a:prstGeom>
        </p:spPr>
      </p:pic>
      <p:pic>
        <p:nvPicPr>
          <p:cNvPr id="85" name="Рисунок 84" descr="Мегафон со сплошной заливкой">
            <a:extLst>
              <a:ext uri="{FF2B5EF4-FFF2-40B4-BE49-F238E27FC236}">
                <a16:creationId xmlns:a16="http://schemas.microsoft.com/office/drawing/2014/main" xmlns="" id="{EAC2FA9F-BFC4-4B8A-BDEF-D291177D1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581188" y="1942693"/>
            <a:ext cx="336106" cy="336106"/>
          </a:xfrm>
          <a:prstGeom prst="rect">
            <a:avLst/>
          </a:prstGeom>
        </p:spPr>
      </p:pic>
      <p:pic>
        <p:nvPicPr>
          <p:cNvPr id="86" name="Рисунок 85" descr="Мегафон со сплошной заливкой">
            <a:extLst>
              <a:ext uri="{FF2B5EF4-FFF2-40B4-BE49-F238E27FC236}">
                <a16:creationId xmlns:a16="http://schemas.microsoft.com/office/drawing/2014/main" xmlns="" id="{EC183F61-78B5-4FBB-AF81-8291B066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375448" y="2626769"/>
            <a:ext cx="336106" cy="33610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8FEE22CA-21B2-4F6D-B2FD-B0E013C4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382836" y="3346849"/>
            <a:ext cx="336106" cy="33610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2A942A4C-F234-465A-B83A-BFD2C720A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359204" y="4077968"/>
            <a:ext cx="326220" cy="32622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0F18C588-9F5F-4A84-87E2-9CCCFF798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359204" y="5457179"/>
            <a:ext cx="326220" cy="32622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E1ED50EB-C614-4284-914A-DA5392CF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0253834" y="1952579"/>
            <a:ext cx="326220" cy="326220"/>
          </a:xfrm>
          <a:prstGeom prst="rect">
            <a:avLst/>
          </a:prstGeom>
        </p:spPr>
      </p:pic>
      <p:pic>
        <p:nvPicPr>
          <p:cNvPr id="91" name="Рисунок 90" descr="Мегафон со сплошной заливкой">
            <a:extLst>
              <a:ext uri="{FF2B5EF4-FFF2-40B4-BE49-F238E27FC236}">
                <a16:creationId xmlns:a16="http://schemas.microsoft.com/office/drawing/2014/main" xmlns="" id="{F84264CF-B6DF-4066-9F66-65DB024E9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0416944" y="2636655"/>
            <a:ext cx="336106" cy="336106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D73CF2FA-721D-497A-B18B-0977AE36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1165144" y="1947636"/>
            <a:ext cx="326220" cy="32622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E27F8E6A-2060-4EF0-ABF5-699716733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0090724" y="2636655"/>
            <a:ext cx="326220" cy="32622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54827DDF-8A52-4297-8DF9-36F4625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1165144" y="5457179"/>
            <a:ext cx="326220" cy="326220"/>
          </a:xfrm>
          <a:prstGeom prst="rect">
            <a:avLst/>
          </a:prstGeom>
        </p:spPr>
      </p:pic>
      <p:pic>
        <p:nvPicPr>
          <p:cNvPr id="95" name="Рисунок 94" descr="Костер со сплошной заливкой">
            <a:extLst>
              <a:ext uri="{FF2B5EF4-FFF2-40B4-BE49-F238E27FC236}">
                <a16:creationId xmlns:a16="http://schemas.microsoft.com/office/drawing/2014/main" xmlns="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5276646" y="6331234"/>
            <a:ext cx="315298" cy="31529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F8570CC-3F1E-4B34-8E15-BF89D88B2195}"/>
              </a:ext>
            </a:extLst>
          </p:cNvPr>
          <p:cNvSpPr txBox="1"/>
          <p:nvPr/>
        </p:nvSpPr>
        <p:spPr>
          <a:xfrm>
            <a:off x="5546927" y="6358078"/>
            <a:ext cx="2098854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</a:p>
        </p:txBody>
      </p:sp>
      <p:pic>
        <p:nvPicPr>
          <p:cNvPr id="97" name="Рисунок 96" descr="Шестеренки со сплошной заливкой">
            <a:extLst>
              <a:ext uri="{FF2B5EF4-FFF2-40B4-BE49-F238E27FC236}">
                <a16:creationId xmlns:a16="http://schemas.microsoft.com/office/drawing/2014/main" xmlns="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7775557" y="6331234"/>
            <a:ext cx="315298" cy="31529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36EA201-C884-489F-910A-8026396EE155}"/>
              </a:ext>
            </a:extLst>
          </p:cNvPr>
          <p:cNvSpPr txBox="1"/>
          <p:nvPr/>
        </p:nvSpPr>
        <p:spPr>
          <a:xfrm>
            <a:off x="8043832" y="6358078"/>
            <a:ext cx="178355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9957166" y="6331234"/>
            <a:ext cx="315298" cy="31529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994D8B1D-6C7C-42B0-A9C1-43C3F1D14A11}"/>
              </a:ext>
            </a:extLst>
          </p:cNvPr>
          <p:cNvSpPr txBox="1"/>
          <p:nvPr/>
        </p:nvSpPr>
        <p:spPr>
          <a:xfrm>
            <a:off x="10266374" y="6358078"/>
            <a:ext cx="1734282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</a:p>
        </p:txBody>
      </p:sp>
    </p:spTree>
    <p:extLst>
      <p:ext uri="{BB962C8B-B14F-4D97-AF65-F5344CB8AC3E}">
        <p14:creationId xmlns:p14="http://schemas.microsoft.com/office/powerpoint/2010/main" val="406614178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AD691FA-C3ED-42A3-89C2-48A5B441C93D}"/>
              </a:ext>
            </a:extLst>
          </p:cNvPr>
          <p:cNvSpPr/>
          <p:nvPr/>
        </p:nvSpPr>
        <p:spPr>
          <a:xfrm>
            <a:off x="4169786" y="908720"/>
            <a:ext cx="3852429" cy="59492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18">
            <a:extLst>
              <a:ext uri="{FF2B5EF4-FFF2-40B4-BE49-F238E27FC236}">
                <a16:creationId xmlns:a16="http://schemas.microsoft.com/office/drawing/2014/main" xmlns="" id="{B7A59A40-BB3C-4AF2-BC8D-20DBAD7D1B6D}"/>
              </a:ext>
            </a:extLst>
          </p:cNvPr>
          <p:cNvSpPr/>
          <p:nvPr/>
        </p:nvSpPr>
        <p:spPr>
          <a:xfrm>
            <a:off x="8017886" y="904240"/>
            <a:ext cx="4174113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4F79D8-4176-4825-B5AF-7FBA1DE2BFCD}"/>
              </a:ext>
            </a:extLst>
          </p:cNvPr>
          <p:cNvSpPr txBox="1"/>
          <p:nvPr/>
        </p:nvSpPr>
        <p:spPr>
          <a:xfrm>
            <a:off x="1698843" y="2423433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ВЛЕЧЁТ</a:t>
            </a:r>
          </a:p>
        </p:txBody>
      </p:sp>
      <p:sp>
        <p:nvSpPr>
          <p:cNvPr id="7" name="Прямоугольник 54">
            <a:extLst>
              <a:ext uri="{FF2B5EF4-FFF2-40B4-BE49-F238E27FC236}">
                <a16:creationId xmlns:a16="http://schemas.microsoft.com/office/drawing/2014/main" xmlns="" id="{FE40D8F6-2F59-443B-9D53-2063139B4A7E}"/>
              </a:ext>
            </a:extLst>
          </p:cNvPr>
          <p:cNvSpPr/>
          <p:nvPr/>
        </p:nvSpPr>
        <p:spPr>
          <a:xfrm>
            <a:off x="405533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Множество технологических операций по сальдированию долга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Ошибки в платежах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Недостоверное состояние расчетов 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Начисление пени на технический долг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Излишние ограничительные меры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158EC9-0165-42AF-8E30-AB1315CC6D25}"/>
              </a:ext>
            </a:extLst>
          </p:cNvPr>
          <p:cNvSpPr txBox="1"/>
          <p:nvPr/>
        </p:nvSpPr>
        <p:spPr>
          <a:xfrm>
            <a:off x="5715124" y="2421547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НУЖНО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:a16="http://schemas.microsoft.com/office/drawing/2014/main" xmlns="" id="{54CF7D9E-7B26-41BC-9AB5-8C9DC2F1ED7A}"/>
              </a:ext>
            </a:extLst>
          </p:cNvPr>
          <p:cNvSpPr/>
          <p:nvPr/>
        </p:nvSpPr>
        <p:spPr>
          <a:xfrm>
            <a:off x="4433191" y="2935412"/>
            <a:ext cx="3348372" cy="195438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Понятное состояние расчетов с бюджетом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Справедливая оценка — «Деньги в бюджете!!!»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Быстрая и правильная уплата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Использование сальдо расчетов как актива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6E273B0-FA77-415F-80FA-B2C01EEB268E}"/>
              </a:ext>
            </a:extLst>
          </p:cNvPr>
          <p:cNvSpPr txBox="1"/>
          <p:nvPr/>
        </p:nvSpPr>
        <p:spPr>
          <a:xfrm>
            <a:off x="8890909" y="2421548"/>
            <a:ext cx="26619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ПРАВОВЫЕ ПРЕДПОСЫЛКИ</a:t>
            </a:r>
          </a:p>
        </p:txBody>
      </p:sp>
      <p:sp>
        <p:nvSpPr>
          <p:cNvPr id="22" name="Прямоугольник 54">
            <a:extLst>
              <a:ext uri="{FF2B5EF4-FFF2-40B4-BE49-F238E27FC236}">
                <a16:creationId xmlns:a16="http://schemas.microsoft.com/office/drawing/2014/main" xmlns="" id="{F2502EE0-6340-4E4E-8C8B-A0EA69F7F817}"/>
              </a:ext>
            </a:extLst>
          </p:cNvPr>
          <p:cNvSpPr/>
          <p:nvPr/>
        </p:nvSpPr>
        <p:spPr>
          <a:xfrm>
            <a:off x="8460848" y="2935412"/>
            <a:ext cx="3467799" cy="23698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Успешная реализация ЕНП по ФЛ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Международный опыт: ФРГ, Испания, Франция, Япония, Италия, Австрия, Великобритания, Австралия, Швеция, Ирландия – всего найдено 22 страны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Судебная практика (требования судов о сальдировании обязательств)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Источник существующей модели: трансляция межбюджетных отношений в отношения «налогоплательщик — государство»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79180" y="12795"/>
            <a:ext cx="9480375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xmlns="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4204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CD5214-FA20-E929-228F-4729ADA731D2}"/>
              </a:ext>
            </a:extLst>
          </p:cNvPr>
          <p:cNvSpPr txBox="1"/>
          <p:nvPr/>
        </p:nvSpPr>
        <p:spPr>
          <a:xfrm>
            <a:off x="2794668" y="297337"/>
            <a:ext cx="9372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lumMod val="5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+mn-ea"/>
                <a:cs typeface="+mn-cs"/>
              </a:rPr>
              <a:t>ФОРМИРОВАНИЕ ЕДИНОГО САЛЬДО РАСЧЕТОВ НА 01.01.2023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D9304C-6FA6-99A3-5E42-DA45F3456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308" y="2183562"/>
            <a:ext cx="5359692" cy="3450302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6C5E216-A0F0-81E6-F5D3-873BB2253CC1}"/>
              </a:ext>
            </a:extLst>
          </p:cNvPr>
          <p:cNvSpPr/>
          <p:nvPr/>
        </p:nvSpPr>
        <p:spPr>
          <a:xfrm>
            <a:off x="665404" y="1461841"/>
            <a:ext cx="3456384" cy="1224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НДФЛ:</a:t>
            </a:r>
          </a:p>
          <a:p>
            <a:pPr algn="ctr"/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Налог: </a:t>
            </a:r>
            <a:r>
              <a:rPr lang="ru-RU" b="1" dirty="0">
                <a:solidFill>
                  <a:srgbClr val="002E8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30 000.00</a:t>
            </a:r>
          </a:p>
          <a:p>
            <a:pPr algn="ctr"/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Пени: 0.00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4B07A7AA-164C-10CB-3103-349C3E9831C9}"/>
              </a:ext>
            </a:extLst>
          </p:cNvPr>
          <p:cNvSpPr/>
          <p:nvPr/>
        </p:nvSpPr>
        <p:spPr>
          <a:xfrm>
            <a:off x="1753461" y="2876822"/>
            <a:ext cx="3456384" cy="1224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Страховые взносы:</a:t>
            </a:r>
          </a:p>
          <a:p>
            <a:pPr algn="ctr"/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Налог: </a:t>
            </a:r>
            <a:r>
              <a:rPr lang="ru-RU" b="1" dirty="0">
                <a:solidFill>
                  <a:srgbClr val="002E8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50 000.00</a:t>
            </a:r>
          </a:p>
          <a:p>
            <a:pPr algn="ctr"/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Пени: </a:t>
            </a:r>
            <a:r>
              <a:rPr lang="ru-RU" b="1" dirty="0">
                <a:solidFill>
                  <a:srgbClr val="002E8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500.00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27D0A832-4D0C-1437-ABC7-3D87B720A15B}"/>
              </a:ext>
            </a:extLst>
          </p:cNvPr>
          <p:cNvSpPr/>
          <p:nvPr/>
        </p:nvSpPr>
        <p:spPr>
          <a:xfrm>
            <a:off x="731404" y="4257328"/>
            <a:ext cx="3456384" cy="1224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ЗЕМЕЛЬНЫЙ налог:</a:t>
            </a:r>
          </a:p>
          <a:p>
            <a:pPr algn="ctr"/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Налог: 0.00</a:t>
            </a:r>
          </a:p>
          <a:p>
            <a:pPr algn="ctr"/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Пени: </a:t>
            </a:r>
            <a:r>
              <a:rPr lang="ru-RU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- 100.00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F85126E1-E55D-48C5-C2AA-59CFBA6C6385}"/>
              </a:ext>
            </a:extLst>
          </p:cNvPr>
          <p:cNvSpPr/>
          <p:nvPr/>
        </p:nvSpPr>
        <p:spPr>
          <a:xfrm>
            <a:off x="1695398" y="5633864"/>
            <a:ext cx="3456384" cy="1224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 налог</a:t>
            </a:r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</a:p>
          <a:p>
            <a:pPr algn="ctr"/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Налог: </a:t>
            </a:r>
            <a:r>
              <a:rPr lang="ru-RU" b="1" dirty="0">
                <a:solidFill>
                  <a:srgbClr val="FFC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50.00*</a:t>
            </a:r>
          </a:p>
          <a:p>
            <a:pPr algn="ctr"/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Пени: 0.00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5AC4D1-1C9A-684A-691D-3867CBEFDD72}"/>
              </a:ext>
            </a:extLst>
          </p:cNvPr>
          <p:cNvSpPr txBox="1"/>
          <p:nvPr/>
        </p:nvSpPr>
        <p:spPr>
          <a:xfrm>
            <a:off x="9912424" y="6366519"/>
            <a:ext cx="56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более 3-х лет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C868D9-9E00-B096-336C-DC69458380C3}"/>
              </a:ext>
            </a:extLst>
          </p:cNvPr>
          <p:cNvSpPr txBox="1"/>
          <p:nvPr/>
        </p:nvSpPr>
        <p:spPr>
          <a:xfrm>
            <a:off x="7285620" y="4700227"/>
            <a:ext cx="3852428" cy="769441"/>
          </a:xfrm>
          <a:prstGeom prst="rect">
            <a:avLst/>
          </a:prstGeom>
          <a:solidFill>
            <a:srgbClr val="002B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80 400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409FD60-8B7A-7C1B-8ED7-53A51F1D1CB4}"/>
              </a:ext>
            </a:extLst>
          </p:cNvPr>
          <p:cNvSpPr txBox="1"/>
          <p:nvPr/>
        </p:nvSpPr>
        <p:spPr>
          <a:xfrm>
            <a:off x="310392" y="94984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Сальдо расчетов до 01.01.2023:</a:t>
            </a:r>
          </a:p>
        </p:txBody>
      </p:sp>
      <p:sp>
        <p:nvSpPr>
          <p:cNvPr id="30" name="Правая круглая скобка 29">
            <a:extLst>
              <a:ext uri="{FF2B5EF4-FFF2-40B4-BE49-F238E27FC236}">
                <a16:creationId xmlns:a16="http://schemas.microsoft.com/office/drawing/2014/main" xmlns="" id="{5F86F4E3-80BF-B018-0145-A304C66E60AC}"/>
              </a:ext>
            </a:extLst>
          </p:cNvPr>
          <p:cNvSpPr/>
          <p:nvPr/>
        </p:nvSpPr>
        <p:spPr>
          <a:xfrm>
            <a:off x="5209846" y="1461842"/>
            <a:ext cx="189908" cy="5366342"/>
          </a:xfrm>
          <a:prstGeom prst="rightBracket">
            <a:avLst/>
          </a:prstGeom>
          <a:ln w="28575">
            <a:solidFill>
              <a:srgbClr val="040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 descr="Справа налево (обратно)">
            <a:extLst>
              <a:ext uri="{FF2B5EF4-FFF2-40B4-BE49-F238E27FC236}">
                <a16:creationId xmlns:a16="http://schemas.microsoft.com/office/drawing/2014/main" xmlns="" id="{9C85C259-635C-BC7A-AE4C-93CD65E7B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4212" y="2855367"/>
            <a:ext cx="1389268" cy="135729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3DD8499-C78C-31C0-E651-EE39C03FE0A4}"/>
              </a:ext>
            </a:extLst>
          </p:cNvPr>
          <p:cNvSpPr txBox="1"/>
          <p:nvPr/>
        </p:nvSpPr>
        <p:spPr>
          <a:xfrm>
            <a:off x="6631834" y="88313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ЕДИНЫЙ НАЛОГОВЫЙ СЧЕТ с 01.01.2023:</a:t>
            </a:r>
          </a:p>
        </p:txBody>
      </p:sp>
    </p:spTree>
    <p:extLst>
      <p:ext uri="{BB962C8B-B14F-4D97-AF65-F5344CB8AC3E}">
        <p14:creationId xmlns:p14="http://schemas.microsoft.com/office/powerpoint/2010/main" val="52380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79180" y="12795"/>
            <a:ext cx="9480375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ФОРМИРОВАНИЕ ЕДИНОГО САЛЬДО РАСЧЕТОВ НА 01.01.2023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xmlns="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186561-E439-67C7-F8ED-2102B53DDABF}"/>
              </a:ext>
            </a:extLst>
          </p:cNvPr>
          <p:cNvSpPr txBox="1"/>
          <p:nvPr/>
        </p:nvSpPr>
        <p:spPr>
          <a:xfrm>
            <a:off x="371364" y="1052736"/>
            <a:ext cx="89763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E8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ЕДИНОЕ САЛЬДО ЕНС НА 01.01.2023 </a:t>
            </a:r>
            <a:r>
              <a:rPr lang="ru-RU" b="1" u="sng" dirty="0">
                <a:solidFill>
                  <a:srgbClr val="002E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ВКЛЮЧАЮТСЯ</a:t>
            </a:r>
            <a:r>
              <a:rPr lang="ru-RU" b="1" dirty="0">
                <a:solidFill>
                  <a:srgbClr val="002E8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СУММЫ:</a:t>
            </a:r>
          </a:p>
          <a:p>
            <a:endParaRPr lang="ru-RU" dirty="0">
              <a:solidFill>
                <a:srgbClr val="002E8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общая сумма недоимок, пеней, штрафов, процентов;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04040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государственная пошлина, в отношении которой выдан исполнительный документ;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04040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излишне перечисленные денежные средства;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04040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авансовые платежи по налогам, страховым взносам, срок предоставления деклараций (расчетов) по которым или  направления налоговым органом сообщения об исчисленных суммах налогов наступает </a:t>
            </a:r>
            <a:r>
              <a:rPr lang="ru-RU" u="sng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после 01.01.2023</a:t>
            </a:r>
          </a:p>
          <a:p>
            <a:endParaRPr lang="ru-RU" dirty="0">
              <a:solidFill>
                <a:srgbClr val="040404"/>
              </a:solidFill>
            </a:endParaRP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xmlns="" id="{1354B6F0-7BFF-183D-BF99-6F6387249C4A}"/>
              </a:ext>
            </a:extLst>
          </p:cNvPr>
          <p:cNvSpPr/>
          <p:nvPr/>
        </p:nvSpPr>
        <p:spPr>
          <a:xfrm>
            <a:off x="8796300" y="1844824"/>
            <a:ext cx="551383" cy="4428492"/>
          </a:xfrm>
          <a:prstGeom prst="rightBrace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>
            <a:extLst>
              <a:ext uri="{FF2B5EF4-FFF2-40B4-BE49-F238E27FC236}">
                <a16:creationId xmlns:a16="http://schemas.microsoft.com/office/drawing/2014/main" xmlns="" id="{8F9BDCDB-B522-2C05-B79C-A30A8C30BE2D}"/>
              </a:ext>
            </a:extLst>
          </p:cNvPr>
          <p:cNvSpPr/>
          <p:nvPr/>
        </p:nvSpPr>
        <p:spPr>
          <a:xfrm>
            <a:off x="9347683" y="3699030"/>
            <a:ext cx="746721" cy="720080"/>
          </a:xfrm>
          <a:prstGeom prst="mathEqual">
            <a:avLst/>
          </a:prstGeom>
          <a:solidFill>
            <a:srgbClr val="040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3D5129-EB7E-CD38-C845-13DCCE9536F0}"/>
              </a:ext>
            </a:extLst>
          </p:cNvPr>
          <p:cNvSpPr txBox="1"/>
          <p:nvPr/>
        </p:nvSpPr>
        <p:spPr>
          <a:xfrm>
            <a:off x="10094404" y="3433159"/>
            <a:ext cx="1917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33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ЕНС</a:t>
            </a:r>
          </a:p>
        </p:txBody>
      </p:sp>
    </p:spTree>
    <p:extLst>
      <p:ext uri="{BB962C8B-B14F-4D97-AF65-F5344CB8AC3E}">
        <p14:creationId xmlns:p14="http://schemas.microsoft.com/office/powerpoint/2010/main" val="220739581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79180" y="12795"/>
            <a:ext cx="9480375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ФОРМИРОВАНИЕ ЕДИНОГО САЛЬДО РАСЧЕТОВ НА 01.01.2023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xmlns="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186561-E439-67C7-F8ED-2102B53DDABF}"/>
              </a:ext>
            </a:extLst>
          </p:cNvPr>
          <p:cNvSpPr txBox="1"/>
          <p:nvPr/>
        </p:nvSpPr>
        <p:spPr>
          <a:xfrm>
            <a:off x="407368" y="1193553"/>
            <a:ext cx="93822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E8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ПРИЗНАЮТСЯ </a:t>
            </a:r>
            <a:r>
              <a:rPr lang="ru-RU" b="1" dirty="0">
                <a:solidFill>
                  <a:srgbClr val="002E8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ПЕРЕПЛАТОЙ  СУММЫ УПЛАТЫ НА 31.12.2022:</a:t>
            </a:r>
          </a:p>
          <a:p>
            <a:endParaRPr lang="ru-RU" dirty="0">
              <a:solidFill>
                <a:srgbClr val="002E8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налога на профессиональный доход;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04040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сборов за пользование объектами ЖМ, ВБР;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04040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Государственной пошлины, в отношении который не выдан исполнительный лист;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04040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авансовые платежи по налогу на прибыль субъектов РФ;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04040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Суммы переплаты, если со дня их уплаты прошло более 3-х лет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u="sng" dirty="0">
              <a:solidFill>
                <a:srgbClr val="04040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u="sng" dirty="0">
              <a:solidFill>
                <a:srgbClr val="04040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u="sng" dirty="0">
              <a:solidFill>
                <a:srgbClr val="04040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dirty="0">
              <a:solidFill>
                <a:srgbClr val="040404"/>
              </a:solidFill>
            </a:endParaRP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xmlns="" id="{1354B6F0-7BFF-183D-BF99-6F6387249C4A}"/>
              </a:ext>
            </a:extLst>
          </p:cNvPr>
          <p:cNvSpPr/>
          <p:nvPr/>
        </p:nvSpPr>
        <p:spPr>
          <a:xfrm>
            <a:off x="9071991" y="1831660"/>
            <a:ext cx="551383" cy="3960440"/>
          </a:xfrm>
          <a:prstGeom prst="rightBrace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3D5129-EB7E-CD38-C845-13DCCE9536F0}"/>
              </a:ext>
            </a:extLst>
          </p:cNvPr>
          <p:cNvSpPr txBox="1"/>
          <p:nvPr/>
        </p:nvSpPr>
        <p:spPr>
          <a:xfrm>
            <a:off x="10524492" y="3189257"/>
            <a:ext cx="1917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33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ЕНС</a:t>
            </a:r>
          </a:p>
        </p:txBody>
      </p:sp>
      <p:sp>
        <p:nvSpPr>
          <p:cNvPr id="4" name="Не равно 3">
            <a:extLst>
              <a:ext uri="{FF2B5EF4-FFF2-40B4-BE49-F238E27FC236}">
                <a16:creationId xmlns:a16="http://schemas.microsoft.com/office/drawing/2014/main" xmlns="" id="{B9003450-BA6D-1F3F-36E7-C7CFB83E5DC8}"/>
              </a:ext>
            </a:extLst>
          </p:cNvPr>
          <p:cNvSpPr/>
          <p:nvPr/>
        </p:nvSpPr>
        <p:spPr>
          <a:xfrm>
            <a:off x="9658331" y="3429000"/>
            <a:ext cx="938169" cy="720845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rgbClr val="040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F68EBC-73A4-FF30-E03C-7B5CF46EF935}"/>
              </a:ext>
            </a:extLst>
          </p:cNvPr>
          <p:cNvSpPr txBox="1"/>
          <p:nvPr/>
        </p:nvSpPr>
        <p:spPr>
          <a:xfrm>
            <a:off x="11740" y="624560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>
                <a:solidFill>
                  <a:srgbClr val="002E89"/>
                </a:solidFill>
              </a:rPr>
              <a:t>* переплата по налогу на прибыль будет зачтена после представления декларации за 2022 год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ABC64BF4-70D2-1768-BCD4-9F963439773B}"/>
              </a:ext>
            </a:extLst>
          </p:cNvPr>
          <p:cNvCxnSpPr>
            <a:cxnSpLocks/>
          </p:cNvCxnSpPr>
          <p:nvPr/>
        </p:nvCxnSpPr>
        <p:spPr>
          <a:xfrm>
            <a:off x="2827977" y="6129300"/>
            <a:ext cx="9382237" cy="0"/>
          </a:xfrm>
          <a:prstGeom prst="line">
            <a:avLst/>
          </a:prstGeom>
          <a:ln w="15875">
            <a:solidFill>
              <a:srgbClr val="040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40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4057C0-CA21-D049-CC0A-8E3856878BA1}"/>
              </a:ext>
            </a:extLst>
          </p:cNvPr>
          <p:cNvSpPr txBox="1"/>
          <p:nvPr/>
        </p:nvSpPr>
        <p:spPr>
          <a:xfrm>
            <a:off x="2639616" y="188640"/>
            <a:ext cx="1002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ОФОРМЛЕНИЕ ПЛАТЕЖНОГО ДОКУМЕНТА ПРИ УПЛАТЕ ЕНП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AA9E0B-89A7-7578-8C57-9EE9B0466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83" b="8895"/>
          <a:stretch/>
        </p:blipFill>
        <p:spPr>
          <a:xfrm>
            <a:off x="3435774" y="944724"/>
            <a:ext cx="8756226" cy="591327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DDD8355D-52FB-E5F7-93D4-BF60EBDDFF63}"/>
              </a:ext>
            </a:extLst>
          </p:cNvPr>
          <p:cNvCxnSpPr/>
          <p:nvPr/>
        </p:nvCxnSpPr>
        <p:spPr>
          <a:xfrm>
            <a:off x="1091444" y="2528900"/>
            <a:ext cx="10441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461358E-96EB-E2F8-0561-85F17CCF03F7}"/>
              </a:ext>
            </a:extLst>
          </p:cNvPr>
          <p:cNvSpPr/>
          <p:nvPr/>
        </p:nvSpPr>
        <p:spPr>
          <a:xfrm>
            <a:off x="3935760" y="4166736"/>
            <a:ext cx="7596844" cy="2691264"/>
          </a:xfrm>
          <a:prstGeom prst="rect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F9B31B-8610-EE8C-D60C-B6F3D5CB4BCE}"/>
              </a:ext>
            </a:extLst>
          </p:cNvPr>
          <p:cNvSpPr txBox="1"/>
          <p:nvPr/>
        </p:nvSpPr>
        <p:spPr>
          <a:xfrm>
            <a:off x="11629" y="2646506"/>
            <a:ext cx="451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РЕКВИЗИТЫ, ЗАПОЛНЯЕМЫЕ ПЛАТЕЛЬЩИКОМ: ИНН/КПП/СУММА/СЧЕТ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4CE92347-6F33-CCEE-7251-BA4A569864D5}"/>
              </a:ext>
            </a:extLst>
          </p:cNvPr>
          <p:cNvCxnSpPr>
            <a:cxnSpLocks/>
          </p:cNvCxnSpPr>
          <p:nvPr/>
        </p:nvCxnSpPr>
        <p:spPr>
          <a:xfrm>
            <a:off x="1091444" y="5525048"/>
            <a:ext cx="252028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076A97-1123-E6AB-5CAB-3CBED6873E2B}"/>
              </a:ext>
            </a:extLst>
          </p:cNvPr>
          <p:cNvSpPr txBox="1"/>
          <p:nvPr/>
        </p:nvSpPr>
        <p:spPr>
          <a:xfrm>
            <a:off x="1" y="5074065"/>
            <a:ext cx="343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ЗАПОЛНЯЕТСЯ АВТОМАТИЧЕСКИ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E082762-8086-CF8D-3D85-64B7A3634CB5}"/>
              </a:ext>
            </a:extLst>
          </p:cNvPr>
          <p:cNvSpPr txBox="1"/>
          <p:nvPr/>
        </p:nvSpPr>
        <p:spPr>
          <a:xfrm>
            <a:off x="-59669" y="898708"/>
            <a:ext cx="3935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* ПОСЛЕ 01.01.2023 И ВНЕСЕНИЯ ИЗМЕНЕНИЙ В 107н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D137C7D-9CE6-903D-B859-3ABD7811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58" y="3390607"/>
            <a:ext cx="10455546" cy="243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E2F6EB5-93A1-FCB0-8C12-C3C1E4D98ECB}"/>
              </a:ext>
            </a:extLst>
          </p:cNvPr>
          <p:cNvSpPr txBox="1"/>
          <p:nvPr/>
        </p:nvSpPr>
        <p:spPr>
          <a:xfrm>
            <a:off x="-59669" y="6156884"/>
            <a:ext cx="381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990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 ЕНП: 18201061201010000510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7E673EC4-D421-984D-7821-A633BD5DAE2A}"/>
              </a:ext>
            </a:extLst>
          </p:cNvPr>
          <p:cNvCxnSpPr/>
          <p:nvPr/>
        </p:nvCxnSpPr>
        <p:spPr>
          <a:xfrm flipH="1">
            <a:off x="1091444" y="6526216"/>
            <a:ext cx="50045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5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xmlns="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89" y="3632793"/>
            <a:ext cx="973777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xmlns="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 flipH="1">
            <a:off x="3594770" y="3632793"/>
            <a:ext cx="817119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xmlns="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7729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0904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4683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3857CA0-DC44-488E-AEA7-69C5A286EE91}"/>
                </a:ext>
              </a:extLst>
            </p:cNvPr>
            <p:cNvSpPr txBox="1"/>
            <p:nvPr/>
          </p:nvSpPr>
          <p:spPr>
            <a:xfrm>
              <a:off x="4301712" y="2941494"/>
              <a:ext cx="8489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920 200 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78668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900 000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89B11A0E-9B59-4D48-8F75-50CA7729E278}"/>
                </a:ext>
              </a:extLst>
            </p:cNvPr>
            <p:cNvSpPr/>
            <p:nvPr/>
          </p:nvSpPr>
          <p:spPr>
            <a:xfrm>
              <a:off x="7745755" y="135122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0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12" name="Oval 11">
            <a:extLst>
              <a:ext uri="{FF2B5EF4-FFF2-40B4-BE49-F238E27FC236}">
                <a16:creationId xmlns:a16="http://schemas.microsoft.com/office/drawing/2014/main" xmlns="" id="{3CD5E4D9-E0C6-4590-8585-0DD128BC6CCB}"/>
              </a:ext>
            </a:extLst>
          </p:cNvPr>
          <p:cNvSpPr/>
          <p:nvPr/>
        </p:nvSpPr>
        <p:spPr>
          <a:xfrm>
            <a:off x="299356" y="1120241"/>
            <a:ext cx="1605326" cy="2512552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xmlns="" id="{AB6D85C4-D972-4F14-BF63-1A679E5BBE1E}"/>
              </a:ext>
            </a:extLst>
          </p:cNvPr>
          <p:cNvGrpSpPr/>
          <p:nvPr/>
        </p:nvGrpSpPr>
        <p:grpSpPr>
          <a:xfrm>
            <a:off x="650140" y="2065423"/>
            <a:ext cx="903759" cy="622187"/>
            <a:chOff x="650140" y="2058206"/>
            <a:chExt cx="903759" cy="62218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FAEA0D71-2D1B-4300-AC38-D0B17351282F}"/>
                </a:ext>
              </a:extLst>
            </p:cNvPr>
            <p:cNvSpPr txBox="1"/>
            <p:nvPr/>
          </p:nvSpPr>
          <p:spPr>
            <a:xfrm>
              <a:off x="913121" y="2058206"/>
              <a:ext cx="37779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ЕНП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63E0400B-D0A5-487D-958C-6526B7E3F4F3}"/>
                </a:ext>
              </a:extLst>
            </p:cNvPr>
            <p:cNvSpPr txBox="1"/>
            <p:nvPr/>
          </p:nvSpPr>
          <p:spPr>
            <a:xfrm>
              <a:off x="650140" y="2434172"/>
              <a:ext cx="90375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600" b="1" dirty="0">
                  <a:solidFill>
                    <a:srgbClr val="92D05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+ 920 200 </a:t>
              </a:r>
            </a:p>
          </p:txBody>
        </p:sp>
      </p:grp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xmlns="" id="{1295EE7B-02AA-41A3-B423-1E14147C7FE6}"/>
              </a:ext>
            </a:extLst>
          </p:cNvPr>
          <p:cNvCxnSpPr>
            <a:cxnSpLocks/>
            <a:stCxn id="112" idx="3"/>
            <a:endCxn id="61" idx="1"/>
          </p:cNvCxnSpPr>
          <p:nvPr/>
        </p:nvCxnSpPr>
        <p:spPr>
          <a:xfrm>
            <a:off x="1904682" y="2376517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1">
            <a:extLst>
              <a:ext uri="{FF2B5EF4-FFF2-40B4-BE49-F238E27FC236}">
                <a16:creationId xmlns:a16="http://schemas.microsoft.com/office/drawing/2014/main" xmlns="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45EAAF10-8492-45E4-8805-BC01D46FCD88}"/>
              </a:ext>
            </a:extLst>
          </p:cNvPr>
          <p:cNvSpPr txBox="1"/>
          <p:nvPr/>
        </p:nvSpPr>
        <p:spPr>
          <a:xfrm>
            <a:off x="2179292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- 440 000 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:a16="http://schemas.microsoft.com/office/drawing/2014/main" xmlns="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3F1B5E1F-A151-456A-A57A-86232B57A06D}"/>
              </a:ext>
            </a:extLst>
          </p:cNvPr>
          <p:cNvSpPr txBox="1"/>
          <p:nvPr/>
        </p:nvSpPr>
        <p:spPr>
          <a:xfrm>
            <a:off x="3778605" y="429751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A4D86DCD-F701-4CFB-AFC8-20E1A9AE7B88}"/>
              </a:ext>
            </a:extLst>
          </p:cNvPr>
          <p:cNvSpPr txBox="1"/>
          <p:nvPr/>
        </p:nvSpPr>
        <p:spPr>
          <a:xfrm>
            <a:off x="3960011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- 102 000 </a:t>
            </a:r>
          </a:p>
        </p:txBody>
      </p:sp>
      <p:sp>
        <p:nvSpPr>
          <p:cNvPr id="128" name="Oval 11">
            <a:extLst>
              <a:ext uri="{FF2B5EF4-FFF2-40B4-BE49-F238E27FC236}">
                <a16:creationId xmlns:a16="http://schemas.microsoft.com/office/drawing/2014/main" xmlns="" id="{BCDF80C4-0514-4050-8B85-EBFFEEA821EC}"/>
              </a:ext>
            </a:extLst>
          </p:cNvPr>
          <p:cNvSpPr/>
          <p:nvPr/>
        </p:nvSpPr>
        <p:spPr>
          <a:xfrm>
            <a:off x="4583003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71BF3C49-5D74-47FF-9947-7A8B0AD77FAE}"/>
              </a:ext>
            </a:extLst>
          </p:cNvPr>
          <p:cNvSpPr txBox="1"/>
          <p:nvPr/>
        </p:nvSpPr>
        <p:spPr>
          <a:xfrm>
            <a:off x="4752381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078CD6C1-3C7D-48C2-8254-23B9E1ADFE9C}"/>
              </a:ext>
            </a:extLst>
          </p:cNvPr>
          <p:cNvSpPr txBox="1"/>
          <p:nvPr/>
        </p:nvSpPr>
        <p:spPr>
          <a:xfrm>
            <a:off x="4933787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200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:a16="http://schemas.microsoft.com/office/drawing/2014/main" xmlns="" id="{089FF4EA-B640-48FB-A27C-F039D0447CBA}"/>
              </a:ext>
            </a:extLst>
          </p:cNvPr>
          <p:cNvSpPr/>
          <p:nvPr/>
        </p:nvSpPr>
        <p:spPr>
          <a:xfrm>
            <a:off x="2792107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203933C6-9EFE-4541-AB4B-704DA395DD8C}"/>
              </a:ext>
            </a:extLst>
          </p:cNvPr>
          <p:cNvSpPr txBox="1"/>
          <p:nvPr/>
        </p:nvSpPr>
        <p:spPr>
          <a:xfrm>
            <a:off x="2961485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92F65174-D14B-4FDE-80FC-BD4D00C8EFD3}"/>
              </a:ext>
            </a:extLst>
          </p:cNvPr>
          <p:cNvSpPr txBox="1"/>
          <p:nvPr/>
        </p:nvSpPr>
        <p:spPr>
          <a:xfrm>
            <a:off x="3142891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- 320 000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:a16="http://schemas.microsoft.com/office/drawing/2014/main" xmlns="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1EEDA39-E15B-467C-AC90-208ADA019F08}"/>
              </a:ext>
            </a:extLst>
          </p:cNvPr>
          <p:cNvSpPr txBox="1"/>
          <p:nvPr/>
        </p:nvSpPr>
        <p:spPr>
          <a:xfrm>
            <a:off x="5559323" y="4306748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7442F91-650D-4D91-B92E-079B232966EF}"/>
              </a:ext>
            </a:extLst>
          </p:cNvPr>
          <p:cNvSpPr txBox="1"/>
          <p:nvPr/>
        </p:nvSpPr>
        <p:spPr>
          <a:xfrm>
            <a:off x="5740729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- 58 000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xmlns="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xmlns="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xmlns="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xmlns="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xmlns="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:a16="http://schemas.microsoft.com/office/drawing/2014/main" xmlns="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xmlns="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xmlns="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28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2553" y="303159"/>
            <a:ext cx="795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4040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ЕДИНЫЙ НАЛОГОВЫЙ ПЛАТЕЖ (ЕНП)</a:t>
            </a:r>
          </a:p>
        </p:txBody>
      </p:sp>
    </p:spTree>
    <p:extLst>
      <p:ext uri="{BB962C8B-B14F-4D97-AF65-F5344CB8AC3E}">
        <p14:creationId xmlns:p14="http://schemas.microsoft.com/office/powerpoint/2010/main" val="330668422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170505</TotalTime>
  <Words>1514</Words>
  <Application>Microsoft Office PowerPoint</Application>
  <PresentationFormat>Произвольный</PresentationFormat>
  <Paragraphs>410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Bahnschrift</vt:lpstr>
      <vt:lpstr>Times New Roman</vt:lpstr>
      <vt:lpstr>Roboto Condensed</vt:lpstr>
      <vt:lpstr>Calibri</vt:lpstr>
      <vt:lpstr>lined-icons</vt:lpstr>
      <vt:lpstr>Open Sans Light</vt:lpstr>
      <vt:lpstr>Calibri Light</vt:lpstr>
      <vt:lpstr>Wingdings</vt:lpstr>
      <vt:lpstr>Open Sans</vt:lpstr>
      <vt:lpstr>1_Office Theme</vt:lpstr>
      <vt:lpstr>Custom Design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Федотова Наталья Юрьевна</cp:lastModifiedBy>
  <cp:revision>2199</cp:revision>
  <cp:lastPrinted>2022-05-31T11:44:56Z</cp:lastPrinted>
  <dcterms:created xsi:type="dcterms:W3CDTF">2014-10-08T23:03:32Z</dcterms:created>
  <dcterms:modified xsi:type="dcterms:W3CDTF">2023-01-11T08:40:00Z</dcterms:modified>
</cp:coreProperties>
</file>