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56" r:id="rId2"/>
    <p:sldId id="265" r:id="rId3"/>
    <p:sldId id="257" r:id="rId4"/>
    <p:sldId id="259" r:id="rId5"/>
    <p:sldId id="260" r:id="rId6"/>
    <p:sldId id="262" r:id="rId7"/>
    <p:sldId id="263" r:id="rId8"/>
    <p:sldId id="264" r:id="rId9"/>
    <p:sldId id="266" r:id="rId10"/>
    <p:sldId id="267" r:id="rId11"/>
    <p:sldId id="269" r:id="rId12"/>
    <p:sldId id="270" r:id="rId13"/>
    <p:sldId id="268" r:id="rId14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Calibri" pitchFamily="32" charset="0"/>
        <a:ea typeface="Droid Sans Fallback" charset="0"/>
        <a:cs typeface="Droid Sans Fallback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Calibri" pitchFamily="32" charset="0"/>
        <a:ea typeface="Droid Sans Fallback" charset="0"/>
        <a:cs typeface="Droid Sans Fallback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Calibri" pitchFamily="32" charset="0"/>
        <a:ea typeface="Droid Sans Fallback" charset="0"/>
        <a:cs typeface="Droid Sans Fallback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Calibri" pitchFamily="32" charset="0"/>
        <a:ea typeface="Droid Sans Fallback" charset="0"/>
        <a:cs typeface="Droid Sans Fallback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Calibri" pitchFamily="32" charset="0"/>
        <a:ea typeface="Droid Sans Fallback" charset="0"/>
        <a:cs typeface="Droid Sans Fallback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Droid Sans Fallback" charset="0"/>
        <a:cs typeface="Droid Sans Fallback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Droid Sans Fallback" charset="0"/>
        <a:cs typeface="Droid Sans Fallback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Droid Sans Fallback" charset="0"/>
        <a:cs typeface="Droid Sans Fallback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Droid Sans Fallback" charset="0"/>
        <a:cs typeface="Droid Sans Fallback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1320" y="-2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21454250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8E754-CDBA-4489-A171-D6515848A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A2AC8-49CD-4BF6-B888-5A9ED8EF10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E6EE0-BC4A-455E-A734-B711E8DFB7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0C39E-DFE3-4356-821F-B0BB25AE19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D0396-A871-4C0E-99D4-76B7FF7F64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F06AF-5C38-4E2F-912C-02B7F039DD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D6EAB-F7F7-4D66-A512-8A61D14EE0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33942-91A6-4FD1-9679-246BAB6664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CEB8-3531-4F33-8CC9-8435D2FD67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3A151-E6F9-43CE-8D90-EBFC1A99BA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A4C89-6939-4566-BFFC-3E189A5FF7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Click to edit the outline text format</a:t>
            </a:r>
          </a:p>
          <a:p>
            <a:pPr lvl="1"/>
            <a:r>
              <a:rPr lang="en-GB" altLang="ru-RU" smtClean="0"/>
              <a:t>Second Outline Level</a:t>
            </a:r>
          </a:p>
          <a:p>
            <a:pPr lvl="2"/>
            <a:r>
              <a:rPr lang="en-GB" altLang="ru-RU" smtClean="0"/>
              <a:t>Third Outline Level</a:t>
            </a:r>
          </a:p>
          <a:p>
            <a:pPr lvl="3"/>
            <a:r>
              <a:rPr lang="en-GB" altLang="ru-RU" smtClean="0"/>
              <a:t>Fourth Outline Level</a:t>
            </a:r>
          </a:p>
          <a:p>
            <a:pPr lvl="4"/>
            <a:r>
              <a:rPr lang="en-GB" altLang="ru-RU" smtClean="0"/>
              <a:t>Fifth Outline Level</a:t>
            </a:r>
          </a:p>
          <a:p>
            <a:pPr lvl="4"/>
            <a:r>
              <a:rPr lang="en-GB" altLang="ru-RU" smtClean="0"/>
              <a:t>Sixth Outline Level</a:t>
            </a:r>
          </a:p>
          <a:p>
            <a:pPr lvl="4"/>
            <a:r>
              <a:rPr lang="en-GB" altLang="ru-RU" smtClean="0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23261E76-444A-4357-AD8B-429ADF41C2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roid Sans Fallback" charset="0"/>
          <a:cs typeface="Droid Sans Fallback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roid Sans Fallback" charset="0"/>
          <a:cs typeface="Droid Sans Fallback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roid Sans Fallback" charset="0"/>
          <a:cs typeface="Droid Sans Fallback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roid Sans Fallback" charset="0"/>
          <a:cs typeface="Droid Sans Fallback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roid Sans Fallback" charset="0"/>
          <a:cs typeface="Droid Sans Fallback" charset="0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roid Sans Fallback" charset="0"/>
          <a:cs typeface="Droid Sans Fallback" charset="0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roid Sans Fallback" charset="0"/>
          <a:cs typeface="Droid Sans Fallback" charset="0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D521B6AFCD8A28B32EFA9E4878E8159064F4ADEDE1B42304DECA62B23CC9C61CA0056A59207C5279CEAEC2D3ZEJ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2F2F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80963" y="6092825"/>
            <a:ext cx="5930900" cy="677863"/>
          </a:xfrm>
          <a:prstGeom prst="rect">
            <a:avLst/>
          </a:prstGeom>
          <a:solidFill>
            <a:srgbClr val="F2F2F2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b="1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  <a:t>Управление экономической политики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b="1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  <a:t>администрации города Югорска </a:t>
            </a:r>
            <a:r>
              <a:rPr lang="ru-RU" altLang="ru-RU" sz="1400" b="1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  <a:t>2016 год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187450" y="908050"/>
            <a:ext cx="6840538" cy="2044700"/>
          </a:xfrm>
          <a:prstGeom prst="rect">
            <a:avLst/>
          </a:prstGeom>
          <a:solidFill>
            <a:srgbClr val="FFFFFF">
              <a:alpha val="72940"/>
            </a:srgbClr>
          </a:solidFill>
          <a:ln w="19080" cap="sq">
            <a:solidFill>
              <a:srgbClr val="1F497D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100">
                <a:solidFill>
                  <a:srgbClr val="1F497D"/>
                </a:solidFill>
                <a:latin typeface="Arial Black" pitchFamily="32" charset="0"/>
              </a:rPr>
              <a:t> Внедрение ОРВ и экспертизы </a:t>
            </a:r>
            <a:br>
              <a:rPr lang="ru-RU" altLang="ru-RU" sz="3100">
                <a:solidFill>
                  <a:srgbClr val="1F497D"/>
                </a:solidFill>
                <a:latin typeface="Arial Black" pitchFamily="32" charset="0"/>
              </a:rPr>
            </a:br>
            <a:r>
              <a:rPr lang="ru-RU" altLang="ru-RU" sz="3100">
                <a:solidFill>
                  <a:srgbClr val="1F497D"/>
                </a:solidFill>
                <a:latin typeface="Arial Black" pitchFamily="32" charset="0"/>
              </a:rPr>
              <a:t>муниципальных НПА </a:t>
            </a:r>
            <a:br>
              <a:rPr lang="ru-RU" altLang="ru-RU" sz="3100">
                <a:solidFill>
                  <a:srgbClr val="1F497D"/>
                </a:solidFill>
                <a:latin typeface="Arial Black" pitchFamily="32" charset="0"/>
              </a:rPr>
            </a:br>
            <a:r>
              <a:rPr lang="ru-RU" altLang="ru-RU" sz="3100">
                <a:solidFill>
                  <a:srgbClr val="1F497D"/>
                </a:solidFill>
                <a:latin typeface="Arial Black" pitchFamily="32" charset="0"/>
              </a:rPr>
              <a:t>в городе Югорске</a:t>
            </a:r>
          </a:p>
        </p:txBody>
      </p:sp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30688" y="3133725"/>
            <a:ext cx="4248150" cy="3303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2844" y="0"/>
            <a:ext cx="9001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b="1" dirty="0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Примеры заполнения форм и отчетов по ОРВ</a:t>
            </a:r>
            <a:endParaRPr lang="en-US" altLang="ru-RU" b="1" u="sng" dirty="0">
              <a:solidFill>
                <a:srgbClr val="FF000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7584" y="369332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Сводный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об оценке регулирующего воздействия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муниципального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нормативного правового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акта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811305"/>
              </p:ext>
            </p:extLst>
          </p:nvPr>
        </p:nvGraphicFramePr>
        <p:xfrm>
          <a:off x="430954" y="883106"/>
          <a:ext cx="8424936" cy="9372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2468"/>
                <a:gridCol w="4212468"/>
              </a:tblGrid>
              <a:tr h="0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_______________________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(присваивается регулирующим органом)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Сроки проведения публичного обсуждения: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начало: « 15 »  сентября  2016 г.;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окончание: « 29 » сентября 2016 г.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166928"/>
              </p:ext>
            </p:extLst>
          </p:nvPr>
        </p:nvGraphicFramePr>
        <p:xfrm>
          <a:off x="539552" y="2341283"/>
          <a:ext cx="8136904" cy="4315947"/>
        </p:xfrm>
        <a:graphic>
          <a:graphicData uri="http://schemas.openxmlformats.org/drawingml/2006/table">
            <a:tbl>
              <a:tblPr/>
              <a:tblGrid>
                <a:gridCol w="8136904"/>
              </a:tblGrid>
              <a:tr h="7515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1.1. 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</a:rPr>
                        <a:t>Департамент муниципальной собственности и градостроительства администрации города </a:t>
                      </a:r>
                      <a:r>
                        <a:rPr lang="ru-RU" sz="1100" i="1" dirty="0" err="1">
                          <a:effectLst/>
                          <a:latin typeface="Times New Roman"/>
                          <a:ea typeface="Calibri"/>
                        </a:rPr>
                        <a:t>Югорска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</a:rPr>
                        <a:t> (</a:t>
                      </a:r>
                      <a:r>
                        <a:rPr lang="ru-RU" sz="1100" i="1" dirty="0" err="1">
                          <a:effectLst/>
                          <a:latin typeface="Times New Roman"/>
                          <a:ea typeface="Calibri"/>
                        </a:rPr>
                        <a:t>ДМСиГ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</a:rPr>
                        <a:t>)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, являющийся  разработчиком проекта муниципального нормативного правового акта, затрагивающего вопросы осуществления предпринимательской и инвестиционной деятельности (далее - регулирующий орган).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697" marR="36697" marT="60372" marB="603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7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</a:rPr>
                        <a:t>1.2. Сведения об </a:t>
                      </a: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отраслевых (функциональных) органах </a:t>
                      </a:r>
                      <a:r>
                        <a:rPr lang="ru-RU" sz="1100">
                          <a:effectLst/>
                          <a:latin typeface="Times New Roman"/>
                          <a:ea typeface="Calibri"/>
                        </a:rPr>
                        <a:t>администрации города, участвующих в разработке проекта муниципального нормативного правового акта, затрагивающего вопросы осуществления предпринимательской и инвестиционной деятельности: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u="sng">
                          <a:effectLst/>
                          <a:latin typeface="Times New Roman"/>
                          <a:ea typeface="Calibri"/>
                        </a:rPr>
                        <a:t>Отдел развития потребительского рынка и предпринимательства управления экономической политики администрации города Югорска (ОРПРиП УЭП)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697" marR="36697" marT="60372" marB="603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8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1.3. Вид и наименование проекта муниципального нормативного правового акта: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</a:rPr>
                        <a:t>Проект постановления администрации города </a:t>
                      </a:r>
                      <a:r>
                        <a:rPr lang="ru-RU" sz="1100" i="1" dirty="0" err="1">
                          <a:effectLst/>
                          <a:latin typeface="Times New Roman"/>
                          <a:ea typeface="Calibri"/>
                        </a:rPr>
                        <a:t>Югорска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</a:rPr>
                        <a:t> «Об утверждении Положения о размещении нестационарных торговых объектов на территории города </a:t>
                      </a:r>
                      <a:r>
                        <a:rPr lang="ru-RU" sz="1100" i="1" dirty="0" err="1">
                          <a:effectLst/>
                          <a:latin typeface="Times New Roman"/>
                          <a:ea typeface="Calibri"/>
                        </a:rPr>
                        <a:t>Югорска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</a:rPr>
                        <a:t>»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697" marR="36697" marT="60372" marB="603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11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</a:rPr>
                        <a:t>1.4. Основание для разработки проекта муниципального нормативного правового акта: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effectLst/>
                          <a:latin typeface="Times New Roman"/>
                          <a:ea typeface="Calibri"/>
                        </a:rPr>
                        <a:t>Гражданский кодекс РФ, Федеральный закон от 06.10.2003 № 131-ФЗ «Об общих принципах организации местного самоуправления в Российской Федерации», Федеральный закон от 28.12.2009 № 381-ФЗ «Об основах государственного регулирования торговой деятельности в Российской Федерации»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697" marR="36697" marT="60372" marB="603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11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1.5. Контактная информация ответственного исполнителя регулирующего органа: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Фамилия, имя, отчество: </a:t>
                      </a:r>
                      <a:r>
                        <a:rPr lang="ru-RU" sz="1100" i="1" dirty="0" err="1">
                          <a:effectLst/>
                          <a:latin typeface="Times New Roman"/>
                          <a:ea typeface="Calibri"/>
                        </a:rPr>
                        <a:t>Михай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</a:rPr>
                        <a:t> Наталья Викторовна,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Должность: начальник юридического отдела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Calibri"/>
                        </a:rPr>
                        <a:t>ДМСиГ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 Телефон: 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Calibri"/>
                        </a:rPr>
                        <a:t>(34675)  5 00 21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Адрес электронной почты: </a:t>
                      </a:r>
                      <a:r>
                        <a:rPr lang="ru-RU" sz="1100" i="1" dirty="0">
                          <a:effectLst/>
                          <a:latin typeface="Times New Roman"/>
                          <a:ea typeface="Times New Roman"/>
                        </a:rPr>
                        <a:t>dmsig_uo@ugorsk.ru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697" marR="36697" marT="60372" marB="603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67644" y="1980129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Общая информация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2844" y="0"/>
            <a:ext cx="9001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b="1" dirty="0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Примеры заполнения форм и отчетов по ОРВ</a:t>
            </a:r>
            <a:endParaRPr lang="en-US" altLang="ru-RU" b="1" u="sng" dirty="0">
              <a:solidFill>
                <a:srgbClr val="FF000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7584" y="369332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Сводный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об оценке регулирующего воздействия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муниципального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нормативного правового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акта 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980728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Характеристика общественных отношений</a:t>
            </a:r>
          </a:p>
          <a:p>
            <a:pPr algn="ctr"/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440970"/>
              </p:ext>
            </p:extLst>
          </p:nvPr>
        </p:nvGraphicFramePr>
        <p:xfrm>
          <a:off x="251520" y="1503948"/>
          <a:ext cx="8712968" cy="47352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12968"/>
              </a:tblGrid>
              <a:tr h="8937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 Описание содержания общественных отношений, на урегулирование которых направлен предлагаемый проектом муниципального нормативного правового акта способ регулирования: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Общественные отношения возникающие между органами местного самоуправления и субъектами предпринимательской деятельности (юридическими лицами, индивидуальными предпринимателями), в процессе определения места осуществления торговли с использованием нестационарного торгового объекта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8682" marR="28682" marT="47187" marB="471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05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 Перечень действующих муниципальных нормативных правовых актов (их положений), устанавливающих правовое регулирование: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администрации города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Югорска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21.06.2011 № 1308 «Об утверждении схемы размещения нестационарных торговых объектов на территории муниципального образования город Югорск»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8682" marR="28682" marT="47187" marB="471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73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 Опыт муниципальных образований Ханты-Мансийского автономного округа - Югры в соответствующих сферах деятельности: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муниципальных образованиях Ханты-Мансийского автономного округа - Югры приняты (принимаются) подобные нормативные правовые акты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8682" marR="28682" marT="47187" marB="471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37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2.4. Выявление рисков, связанных с существующей ситуацией: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порядка размещения нестационарных торговых объектов влечет за собой возникновение конфликтов, спорных ситуаций между субъектами предпринимательской деятельности, осуществляющими торговлю посредством размещения нестационарных торговых объектов, а также конфликтов интересов  администрации города и субъектов предпринимательской деятельности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8682" marR="28682" marT="47187" marB="471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0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2.5. Моделирование последствий, наступление которых возможно при отсутствии правового регулирования: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меры прокурорского реагирования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8682" marR="28682" marT="47187" marB="471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2.6. Источники данных: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Правовая система «Гарант», интернет ресурсы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8682" marR="28682" marT="47187" marB="471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07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2.7. Иная информация о проблеме: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</a:t>
                      </a:r>
                      <a:r>
                        <a:rPr lang="ru-RU" sz="11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отсутствует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(место для текстового описания)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8682" marR="28682" marT="47187" marB="471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3454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Примеры заполнения форм и отчетов по ОРВ</a:t>
            </a:r>
            <a:endParaRPr lang="en-US" altLang="ru-RU" b="1" u="sng" dirty="0">
              <a:solidFill>
                <a:srgbClr val="FF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548680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Цели предлагаемого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регулирования и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соответствие принципам правового регулирования,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приоритетам развития, представленным в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Программе социально-экономического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города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Югорска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программах</a:t>
            </a: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803004"/>
              </p:ext>
            </p:extLst>
          </p:nvPr>
        </p:nvGraphicFramePr>
        <p:xfrm>
          <a:off x="251520" y="1428963"/>
          <a:ext cx="8712968" cy="4304579"/>
        </p:xfrm>
        <a:graphic>
          <a:graphicData uri="http://schemas.openxmlformats.org/drawingml/2006/table">
            <a:tbl>
              <a:tblPr/>
              <a:tblGrid>
                <a:gridCol w="4356484"/>
                <a:gridCol w="4356484"/>
              </a:tblGrid>
              <a:tr h="3653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3.1. Цели предлагаемого регулирования: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38" marR="29038" marT="47773" marB="477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</a:rPr>
                        <a:t>3.2. Способ достижения целей посредством предлагаемого регулирования: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38" marR="29038" marT="47773" marB="477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86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Формирование торговой инфраструктуры города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Calibri"/>
                        </a:rPr>
                        <a:t>Югорска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 с учетом типов торговых объектов, форм и способов торговли для обеспечения доступности товаров и услуг населению города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38" marR="29038" marT="47773" marB="477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38735"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Утверждение: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положения о размещении нестационарных торговых объектов   на территории города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Югорска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;</a:t>
                      </a: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 порядка 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проведения аукционов на право заключения договоров на размещение нестационарных торговых объектов на территории города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Югорска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;</a:t>
                      </a: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порядка размещения нестационарных торговых объектов на территории города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Югорска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 без проведения аукционов .</a:t>
                      </a:r>
                    </a:p>
                  </a:txBody>
                  <a:tcPr marL="29038" marR="29038" marT="47773" marB="477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</a:rPr>
                        <a:t>Определение основных требований к размещению нестационарных объектов на территории города Югорска при проведении праздничных, культурно-массовых, спортивно-массовых и иных мероприятий, имеющих краткосрочный характер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38" marR="29038" marT="47773" marB="477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утверждение порядка размещения нестационарных объектов на территории города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Calibri"/>
                        </a:rPr>
                        <a:t>Югорска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 при проведении праздничных, культурно-массовых, спортивно-массовых и иных мероприятий, имеющих краткосрочный характер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38" marR="29038" marT="47773" marB="477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5325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3.3. Обоснование соответствия целей предлагаемого регулирования принципам правового регулирования, а также приоритетам развития, представленным в </a:t>
                      </a:r>
                      <a:r>
                        <a:rPr lang="ru-RU" sz="1100" u="none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hlinkClick r:id="rId2"/>
                        </a:rPr>
                        <a:t>Программы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 социально-экономического развития города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Calibri"/>
                        </a:rPr>
                        <a:t>Югорска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 и муниципальных программах: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Цель предполагаемого регулирования соответствует целевому блоку развития муниципального образования  Стратегии социально-экономического развития города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Calibri"/>
                        </a:rPr>
                        <a:t>Югорска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 «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Сохранение макроэкономической стабильности и переход к устойчивому развитию - 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создание условий для развития малого и среднего предпринимательства на территории города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Calibri"/>
                        </a:rPr>
                        <a:t>Югорска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38" marR="29038" marT="47773" marB="477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021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3.4. Иная информация о целях предлагаемого регулирования: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______________________</a:t>
                      </a:r>
                      <a:r>
                        <a:rPr lang="ru-RU" sz="1100" i="1" u="sng" dirty="0">
                          <a:effectLst/>
                          <a:latin typeface="Times New Roman"/>
                          <a:ea typeface="Calibri"/>
                        </a:rPr>
                        <a:t>отсутствует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______________________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</a:rPr>
                        <a:t> (место для текстового описания)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9038" marR="29038" marT="47773" marB="4777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56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-36513" y="0"/>
            <a:ext cx="9144001" cy="6858000"/>
          </a:xfrm>
          <a:prstGeom prst="rect">
            <a:avLst/>
          </a:prstGeom>
          <a:solidFill>
            <a:srgbClr val="F2F2F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79388" y="44450"/>
            <a:ext cx="8856662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20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Процедура ОРВ (экспертизы) публична и осуществляется с использованием официального сайта администрации города Югорска </a:t>
            </a:r>
            <a:r>
              <a:rPr lang="ru-RU" altLang="ru-RU" sz="2000" b="1" u="sng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(</a:t>
            </a:r>
            <a:r>
              <a:rPr lang="en-US" altLang="ru-RU" sz="2000" b="1" u="sng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www</a:t>
            </a:r>
            <a:r>
              <a:rPr lang="ru-RU" altLang="ru-RU" sz="2000" b="1" u="sng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.</a:t>
            </a:r>
            <a:r>
              <a:rPr lang="en-US" altLang="ru-RU" sz="2000" b="1" u="sng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adm.ugorsk</a:t>
            </a:r>
            <a:r>
              <a:rPr lang="ru-RU" altLang="ru-RU" sz="2000" b="1" u="sng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.</a:t>
            </a:r>
            <a:r>
              <a:rPr lang="en-US" altLang="ru-RU" sz="2000" b="1" u="sng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ru)</a:t>
            </a:r>
          </a:p>
        </p:txBody>
      </p:sp>
      <p:pic>
        <p:nvPicPr>
          <p:cNvPr id="6148" name="Picture 7"/>
          <p:cNvPicPr>
            <a:picLocks noChangeAspect="1" noChangeArrowheads="1"/>
          </p:cNvPicPr>
          <p:nvPr/>
        </p:nvPicPr>
        <p:blipFill>
          <a:blip r:embed="rId3"/>
          <a:srcRect t="12448" r="7619" b="27365"/>
          <a:stretch>
            <a:fillRect/>
          </a:stretch>
        </p:blipFill>
        <p:spPr bwMode="auto">
          <a:xfrm>
            <a:off x="425450" y="1268413"/>
            <a:ext cx="8293100" cy="420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9713" y="5162550"/>
            <a:ext cx="2517775" cy="1708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2F2F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539750" y="476250"/>
            <a:ext cx="8208963" cy="4321175"/>
          </a:xfrm>
          <a:prstGeom prst="rect">
            <a:avLst/>
          </a:prstGeom>
          <a:solidFill>
            <a:srgbClr val="FFFFFF">
              <a:alpha val="72940"/>
            </a:srgbClr>
          </a:solidFill>
          <a:ln w="19080" cap="sq">
            <a:solidFill>
              <a:srgbClr val="1F497D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100">
                <a:solidFill>
                  <a:srgbClr val="1F497D"/>
                </a:solidFill>
                <a:latin typeface="Arial Black" pitchFamily="32" charset="0"/>
              </a:rPr>
              <a:t> </a:t>
            </a:r>
            <a:r>
              <a:rPr lang="ru-RU" altLang="ru-RU" sz="240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Оценка регулирующего воздействия (ОРВ) проектов муниципальных нормативных правовых актов - деятельность в целях выявления в проектах муниципальных нормативных правовых актов положений, вводящих избыточные обязанности, запреты и ограничения для субъектов предпринимательской и инвестиционной деятельности или способствующих их введению, а также положений, способствующих возникновению необоснованных расходов субъектов предпринимательской и инвестиционной деятельности и бюджета города Югорска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4525" y="4516438"/>
            <a:ext cx="3146425" cy="244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2F2F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9713" y="5162550"/>
            <a:ext cx="2517775" cy="1708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71488" y="130175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24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Процедура ОРВ и экспертиза муниципальных НПА в городе Югорске проводится </a:t>
            </a:r>
            <a:r>
              <a:rPr lang="ru-RU" altLang="ru-RU" sz="2400" b="1">
                <a:solidFill>
                  <a:srgbClr val="953735"/>
                </a:solidFill>
                <a:latin typeface="Times New Roman" pitchFamily="16" charset="0"/>
                <a:cs typeface="Times New Roman" pitchFamily="16" charset="0"/>
              </a:rPr>
              <a:t>с января 2016 года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09575" y="1268413"/>
            <a:ext cx="82153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2400" b="1">
                <a:solidFill>
                  <a:srgbClr val="1F497D"/>
                </a:solidFill>
                <a:latin typeface="Times New Roman" pitchFamily="16" charset="0"/>
                <a:cs typeface="Times New Roman" pitchFamily="16" charset="0"/>
              </a:rPr>
              <a:t>В целях внедрения ОРВ и экспертизы принято </a:t>
            </a:r>
          </a:p>
        </p:txBody>
      </p:sp>
      <p:grpSp>
        <p:nvGrpSpPr>
          <p:cNvPr id="4102" name="Group 7"/>
          <p:cNvGrpSpPr>
            <a:grpSpLocks/>
          </p:cNvGrpSpPr>
          <p:nvPr/>
        </p:nvGrpSpPr>
        <p:grpSpPr bwMode="auto">
          <a:xfrm>
            <a:off x="1173163" y="1844675"/>
            <a:ext cx="6675437" cy="3255963"/>
            <a:chOff x="739" y="1162"/>
            <a:chExt cx="4205" cy="2051"/>
          </a:xfrm>
        </p:grpSpPr>
        <p:sp>
          <p:nvSpPr>
            <p:cNvPr id="4103" name="AutoShape 8"/>
            <p:cNvSpPr>
              <a:spLocks noChangeArrowheads="1"/>
            </p:cNvSpPr>
            <p:nvPr/>
          </p:nvSpPr>
          <p:spPr bwMode="auto">
            <a:xfrm>
              <a:off x="739" y="1162"/>
              <a:ext cx="4187" cy="2051"/>
            </a:xfrm>
            <a:prstGeom prst="roundRect">
              <a:avLst>
                <a:gd name="adj" fmla="val 11921"/>
              </a:avLst>
            </a:prstGeom>
            <a:gradFill rotWithShape="0">
              <a:gsLst>
                <a:gs pos="0">
                  <a:srgbClr val="5A87BE"/>
                </a:gs>
                <a:gs pos="100000">
                  <a:srgbClr val="3F5E85"/>
                </a:gs>
              </a:gsLst>
              <a:lin ang="5400000" scaled="1"/>
            </a:gradFill>
            <a:ln w="25560" cap="sq">
              <a:solidFill>
                <a:srgbClr val="FFFFFF"/>
              </a:solidFill>
              <a:miter lim="800000"/>
              <a:headEnd/>
              <a:tailEnd/>
            </a:ln>
            <a:effectLst>
              <a:outerShdw dist="53966" dir="2700000" algn="ctr" rotWithShape="0">
                <a:srgbClr val="000000">
                  <a:alpha val="50026"/>
                </a:srgbClr>
              </a:outerShdw>
            </a:effec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4104" name="Text Box 9"/>
            <p:cNvSpPr txBox="1">
              <a:spLocks noChangeArrowheads="1"/>
            </p:cNvSpPr>
            <p:nvPr/>
          </p:nvSpPr>
          <p:spPr bwMode="auto">
            <a:xfrm>
              <a:off x="857" y="1209"/>
              <a:ext cx="3951" cy="4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ts val="125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altLang="ru-RU" sz="2000" b="1">
                  <a:solidFill>
                    <a:srgbClr val="FFFFFF"/>
                  </a:solidFill>
                  <a:latin typeface="Arial" charset="0"/>
                  <a:cs typeface="Arial" charset="0"/>
                </a:rPr>
                <a:t>постановление администрации города от 28.12.2015 № 3861</a:t>
              </a:r>
            </a:p>
          </p:txBody>
        </p:sp>
        <p:sp>
          <p:nvSpPr>
            <p:cNvPr id="4105" name="AutoShape 10"/>
            <p:cNvSpPr>
              <a:spLocks noChangeArrowheads="1"/>
            </p:cNvSpPr>
            <p:nvPr/>
          </p:nvSpPr>
          <p:spPr bwMode="auto">
            <a:xfrm>
              <a:off x="857" y="1708"/>
              <a:ext cx="3951" cy="1391"/>
            </a:xfrm>
            <a:prstGeom prst="roundRect">
              <a:avLst>
                <a:gd name="adj" fmla="val 10028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>
              <a:outerShdw dist="153753" dir="2700000" algn="ctr" rotWithShape="0">
                <a:srgbClr val="999999"/>
              </a:outerShdw>
            </a:effec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4106" name="Rectangle 11"/>
            <p:cNvSpPr>
              <a:spLocks noChangeArrowheads="1"/>
            </p:cNvSpPr>
            <p:nvPr/>
          </p:nvSpPr>
          <p:spPr bwMode="auto">
            <a:xfrm>
              <a:off x="793" y="1690"/>
              <a:ext cx="4151" cy="141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altLang="ru-RU" sz="2000" b="1">
                  <a:solidFill>
                    <a:srgbClr val="1F497D"/>
                  </a:solidFill>
                  <a:latin typeface="Times New Roman" pitchFamily="16" charset="0"/>
                  <a:cs typeface="Times New Roman" pitchFamily="16" charset="0"/>
                </a:rPr>
                <a:t>«Об утверждении Порядка проведения оценки регулирующего </a:t>
              </a:r>
              <a:r>
                <a:rPr lang="ru-RU" altLang="ru-RU" b="1">
                  <a:solidFill>
                    <a:srgbClr val="1F497D"/>
                  </a:solidFill>
                  <a:latin typeface="Times New Roman" pitchFamily="16" charset="0"/>
                  <a:cs typeface="Times New Roman" pitchFamily="16" charset="0"/>
                </a:rPr>
                <a:t>воздействия</a:t>
              </a:r>
              <a:r>
                <a:rPr lang="ru-RU" altLang="ru-RU" sz="2000" b="1">
                  <a:solidFill>
                    <a:srgbClr val="1F497D"/>
                  </a:solidFill>
                  <a:latin typeface="Times New Roman" pitchFamily="16" charset="0"/>
                  <a:cs typeface="Times New Roman" pitchFamily="16" charset="0"/>
                </a:rPr>
                <a:t> проектов муниципальных нормативных правовых актов и экспертизы принятых администрацией города Югорска муниципальных нормативных правовых актов, затрагивающих вопросы осуществления предпринимательской и инвестиционной деятельности»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76200" y="0"/>
            <a:ext cx="9144000" cy="6858000"/>
          </a:xfrm>
          <a:prstGeom prst="rect">
            <a:avLst/>
          </a:prstGeom>
          <a:solidFill>
            <a:srgbClr val="F2F2F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9713" y="5162550"/>
            <a:ext cx="2517775" cy="1708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2000" b="1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  <a:t>В администрации города Югорска сформирована </a:t>
            </a:r>
            <a:r>
              <a:rPr lang="ru-RU" altLang="ru-RU" sz="2000" b="1">
                <a:solidFill>
                  <a:srgbClr val="C00000"/>
                </a:solidFill>
                <a:latin typeface="Times New Roman" pitchFamily="16" charset="0"/>
                <a:cs typeface="Times New Roman" pitchFamily="16" charset="0"/>
              </a:rPr>
              <a:t>децентрализованная</a:t>
            </a:r>
            <a:r>
              <a:rPr lang="ru-RU" altLang="ru-RU" sz="20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ru-RU" altLang="ru-RU" sz="2000" b="1">
                <a:solidFill>
                  <a:srgbClr val="C00000"/>
                </a:solidFill>
                <a:latin typeface="Times New Roman" pitchFamily="16" charset="0"/>
                <a:cs typeface="Times New Roman" pitchFamily="16" charset="0"/>
              </a:rPr>
              <a:t>модель проведения ОРВ и экспертизы, </a:t>
            </a:r>
            <a:br>
              <a:rPr lang="ru-RU" altLang="ru-RU" sz="2000" b="1">
                <a:solidFill>
                  <a:srgbClr val="C00000"/>
                </a:solidFill>
                <a:latin typeface="Times New Roman" pitchFamily="16" charset="0"/>
                <a:cs typeface="Times New Roman" pitchFamily="16" charset="0"/>
              </a:rPr>
            </a:br>
            <a:r>
              <a:rPr lang="ru-RU" altLang="ru-RU" sz="2000" b="1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  <a:t>которая соответствует Методическим рекомендациям </a:t>
            </a:r>
            <a:br>
              <a:rPr lang="ru-RU" altLang="ru-RU" sz="2000" b="1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</a:br>
            <a:r>
              <a:rPr lang="ru-RU" altLang="ru-RU" sz="2000" b="1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  <a:t>Минэкономразвития Российской Федерации</a:t>
            </a: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763588" y="1774825"/>
            <a:ext cx="7497762" cy="1760538"/>
          </a:xfrm>
          <a:prstGeom prst="roundRect">
            <a:avLst>
              <a:gd name="adj" fmla="val 9144"/>
            </a:avLst>
          </a:prstGeom>
          <a:solidFill>
            <a:srgbClr val="F8F8F8"/>
          </a:solidFill>
          <a:ln w="28440" cap="sq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398463" y="1576388"/>
            <a:ext cx="715962" cy="654050"/>
            <a:chOff x="251" y="993"/>
            <a:chExt cx="451" cy="412"/>
          </a:xfrm>
        </p:grpSpPr>
        <p:grpSp>
          <p:nvGrpSpPr>
            <p:cNvPr id="5137" name="Group 7"/>
            <p:cNvGrpSpPr>
              <a:grpSpLocks/>
            </p:cNvGrpSpPr>
            <p:nvPr/>
          </p:nvGrpSpPr>
          <p:grpSpPr bwMode="auto">
            <a:xfrm>
              <a:off x="251" y="993"/>
              <a:ext cx="451" cy="412"/>
              <a:chOff x="251" y="993"/>
              <a:chExt cx="451" cy="412"/>
            </a:xfrm>
          </p:grpSpPr>
          <p:sp>
            <p:nvSpPr>
              <p:cNvPr id="5139" name="AutoShape 8"/>
              <p:cNvSpPr>
                <a:spLocks noChangeArrowheads="1"/>
              </p:cNvSpPr>
              <p:nvPr/>
            </p:nvSpPr>
            <p:spPr bwMode="auto">
              <a:xfrm>
                <a:off x="251" y="993"/>
                <a:ext cx="451" cy="412"/>
              </a:xfrm>
              <a:prstGeom prst="roundRect">
                <a:avLst>
                  <a:gd name="adj" fmla="val 11921"/>
                </a:avLst>
              </a:prstGeom>
              <a:gradFill rotWithShape="0">
                <a:gsLst>
                  <a:gs pos="0">
                    <a:srgbClr val="5A87BE"/>
                  </a:gs>
                  <a:gs pos="100000">
                    <a:srgbClr val="3F5E85"/>
                  </a:gs>
                </a:gsLst>
                <a:lin ang="5400000" scaled="1"/>
              </a:gradFill>
              <a:ln w="25560" cap="sq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53966" dir="2700000" algn="ctr" rotWithShape="0">
                  <a:srgbClr val="000000">
                    <a:alpha val="50026"/>
                  </a:srgbClr>
                </a:outerShdw>
              </a:effec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grpSp>
            <p:nvGrpSpPr>
              <p:cNvPr id="5140" name="Group 9"/>
              <p:cNvGrpSpPr>
                <a:grpSpLocks/>
              </p:cNvGrpSpPr>
              <p:nvPr/>
            </p:nvGrpSpPr>
            <p:grpSpPr bwMode="auto">
              <a:xfrm>
                <a:off x="280" y="994"/>
                <a:ext cx="222" cy="218"/>
                <a:chOff x="280" y="994"/>
                <a:chExt cx="222" cy="218"/>
              </a:xfrm>
            </p:grpSpPr>
            <p:pic>
              <p:nvPicPr>
                <p:cNvPr id="5141" name="Picture 10"/>
                <p:cNvPicPr>
                  <a:picLocks noChangeAspect="1"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281" y="995"/>
                  <a:ext cx="220" cy="216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sp>
              <p:nvSpPr>
                <p:cNvPr id="514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80" y="994"/>
                  <a:ext cx="222" cy="218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 altLang="ru-RU"/>
                </a:p>
              </p:txBody>
            </p:sp>
          </p:grpSp>
        </p:grpSp>
        <p:sp>
          <p:nvSpPr>
            <p:cNvPr id="5138" name="Rectangle 12"/>
            <p:cNvSpPr>
              <a:spLocks noChangeArrowheads="1"/>
            </p:cNvSpPr>
            <p:nvPr/>
          </p:nvSpPr>
          <p:spPr bwMode="auto">
            <a:xfrm>
              <a:off x="409" y="1013"/>
              <a:ext cx="136" cy="3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altLang="ru-RU" sz="3200" b="1">
                  <a:solidFill>
                    <a:srgbClr val="FFFFFF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</p:grp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1343025" y="1836738"/>
            <a:ext cx="6783388" cy="1608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b="1">
                <a:solidFill>
                  <a:srgbClr val="002060"/>
                </a:solidFill>
                <a:latin typeface="Arial" charset="0"/>
                <a:cs typeface="Arial" charset="0"/>
              </a:rPr>
              <a:t>Орган-разработчик МНПА самостоятельно осуществляет процедуру ОРВ (экспертизы), включая проведение публичных консультаций с заинтересованными лицами.</a:t>
            </a:r>
          </a:p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b="1">
                <a:solidFill>
                  <a:srgbClr val="002060"/>
                </a:solidFill>
                <a:latin typeface="Arial" charset="0"/>
                <a:cs typeface="Arial" charset="0"/>
              </a:rPr>
              <a:t>Срок проведения публичных консультаций –                   </a:t>
            </a:r>
            <a:r>
              <a:rPr lang="ru-RU" altLang="ru-RU" b="1">
                <a:solidFill>
                  <a:srgbClr val="C0504D"/>
                </a:solidFill>
                <a:latin typeface="Arial" charset="0"/>
                <a:cs typeface="Arial" charset="0"/>
              </a:rPr>
              <a:t>не менее 15 календарных дней</a:t>
            </a:r>
          </a:p>
        </p:txBody>
      </p:sp>
      <p:sp>
        <p:nvSpPr>
          <p:cNvPr id="5128" name="AutoShape 14"/>
          <p:cNvSpPr>
            <a:spLocks noChangeArrowheads="1"/>
          </p:cNvSpPr>
          <p:nvPr/>
        </p:nvSpPr>
        <p:spPr bwMode="auto">
          <a:xfrm>
            <a:off x="879475" y="4078288"/>
            <a:ext cx="7381875" cy="962025"/>
          </a:xfrm>
          <a:prstGeom prst="roundRect">
            <a:avLst>
              <a:gd name="adj" fmla="val 9144"/>
            </a:avLst>
          </a:prstGeom>
          <a:solidFill>
            <a:srgbClr val="F8F8F8"/>
          </a:solidFill>
          <a:ln w="28440" cap="sq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altLang="ru-RU"/>
              <a:t>-</a:t>
            </a:r>
          </a:p>
        </p:txBody>
      </p:sp>
      <p:sp>
        <p:nvSpPr>
          <p:cNvPr id="5129" name="Text Box 15"/>
          <p:cNvSpPr txBox="1">
            <a:spLocks noChangeArrowheads="1"/>
          </p:cNvSpPr>
          <p:nvPr/>
        </p:nvSpPr>
        <p:spPr bwMode="auto">
          <a:xfrm>
            <a:off x="1458913" y="4090988"/>
            <a:ext cx="6783387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b="1">
                <a:solidFill>
                  <a:srgbClr val="002060"/>
                </a:solidFill>
                <a:latin typeface="Arial" charset="0"/>
                <a:cs typeface="Arial" charset="0"/>
              </a:rPr>
              <a:t>Заключение об ОРВ (экспертизе) готовит уполномоченный орган - Управление экономической политики администрации города</a:t>
            </a:r>
          </a:p>
        </p:txBody>
      </p:sp>
      <p:grpSp>
        <p:nvGrpSpPr>
          <p:cNvPr id="5130" name="Group 16"/>
          <p:cNvGrpSpPr>
            <a:grpSpLocks/>
          </p:cNvGrpSpPr>
          <p:nvPr/>
        </p:nvGrpSpPr>
        <p:grpSpPr bwMode="auto">
          <a:xfrm>
            <a:off x="441325" y="3879850"/>
            <a:ext cx="715963" cy="650875"/>
            <a:chOff x="278" y="2444"/>
            <a:chExt cx="451" cy="410"/>
          </a:xfrm>
        </p:grpSpPr>
        <p:grpSp>
          <p:nvGrpSpPr>
            <p:cNvPr id="5131" name="Group 17"/>
            <p:cNvGrpSpPr>
              <a:grpSpLocks/>
            </p:cNvGrpSpPr>
            <p:nvPr/>
          </p:nvGrpSpPr>
          <p:grpSpPr bwMode="auto">
            <a:xfrm>
              <a:off x="278" y="2444"/>
              <a:ext cx="451" cy="410"/>
              <a:chOff x="278" y="2444"/>
              <a:chExt cx="451" cy="410"/>
            </a:xfrm>
          </p:grpSpPr>
          <p:sp>
            <p:nvSpPr>
              <p:cNvPr id="5133" name="AutoShape 18"/>
              <p:cNvSpPr>
                <a:spLocks noChangeArrowheads="1"/>
              </p:cNvSpPr>
              <p:nvPr/>
            </p:nvSpPr>
            <p:spPr bwMode="auto">
              <a:xfrm>
                <a:off x="278" y="2445"/>
                <a:ext cx="451" cy="409"/>
              </a:xfrm>
              <a:prstGeom prst="roundRect">
                <a:avLst>
                  <a:gd name="adj" fmla="val 11921"/>
                </a:avLst>
              </a:prstGeom>
              <a:gradFill rotWithShape="0">
                <a:gsLst>
                  <a:gs pos="0">
                    <a:srgbClr val="DC5270"/>
                  </a:gs>
                  <a:gs pos="100000">
                    <a:srgbClr val="9A394E"/>
                  </a:gs>
                </a:gsLst>
                <a:lin ang="5400000" scaled="1"/>
              </a:gradFill>
              <a:ln w="25560" cap="sq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53966" dir="2700000" algn="ctr" rotWithShape="0">
                  <a:srgbClr val="000000">
                    <a:alpha val="50026"/>
                  </a:srgbClr>
                </a:outerShdw>
              </a:effec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grpSp>
            <p:nvGrpSpPr>
              <p:cNvPr id="5134" name="Group 19"/>
              <p:cNvGrpSpPr>
                <a:grpSpLocks/>
              </p:cNvGrpSpPr>
              <p:nvPr/>
            </p:nvGrpSpPr>
            <p:grpSpPr bwMode="auto">
              <a:xfrm>
                <a:off x="307" y="2444"/>
                <a:ext cx="222" cy="221"/>
                <a:chOff x="307" y="2444"/>
                <a:chExt cx="222" cy="221"/>
              </a:xfrm>
            </p:grpSpPr>
            <p:pic>
              <p:nvPicPr>
                <p:cNvPr id="5135" name="Picture 20"/>
                <p:cNvPicPr>
                  <a:picLocks noChangeAspect="1" noChangeArrowheads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308" y="2444"/>
                  <a:ext cx="220" cy="221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sp>
              <p:nvSpPr>
                <p:cNvPr id="513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07" y="2445"/>
                  <a:ext cx="222" cy="219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 altLang="ru-RU"/>
                </a:p>
              </p:txBody>
            </p:sp>
          </p:grpSp>
        </p:grpSp>
        <p:sp>
          <p:nvSpPr>
            <p:cNvPr id="5132" name="Rectangle 22"/>
            <p:cNvSpPr>
              <a:spLocks noChangeArrowheads="1"/>
            </p:cNvSpPr>
            <p:nvPr/>
          </p:nvSpPr>
          <p:spPr bwMode="auto">
            <a:xfrm>
              <a:off x="440" y="2451"/>
              <a:ext cx="136" cy="3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altLang="ru-RU" sz="3200" b="1">
                  <a:solidFill>
                    <a:srgbClr val="FFFFFF"/>
                  </a:solidFill>
                  <a:latin typeface="Arial" charset="0"/>
                  <a:cs typeface="Arial" charset="0"/>
                </a:rPr>
                <a:t>2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-36513" y="0"/>
            <a:ext cx="9144001" cy="6858000"/>
          </a:xfrm>
          <a:prstGeom prst="rect">
            <a:avLst/>
          </a:prstGeom>
          <a:solidFill>
            <a:srgbClr val="F2F2F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79388" y="44450"/>
            <a:ext cx="8856662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20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Процедура ОРВ (экспертизы) публична и осуществляется с использованием официального сайта администрации города Югорска </a:t>
            </a:r>
            <a:r>
              <a:rPr lang="ru-RU" altLang="ru-RU" sz="2000" b="1" u="sng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(</a:t>
            </a:r>
            <a:r>
              <a:rPr lang="en-US" altLang="ru-RU" sz="2000" b="1" u="sng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www</a:t>
            </a:r>
            <a:r>
              <a:rPr lang="ru-RU" altLang="ru-RU" sz="2000" b="1" u="sng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.</a:t>
            </a:r>
            <a:r>
              <a:rPr lang="en-US" altLang="ru-RU" sz="2000" b="1" u="sng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adm.ugorsk</a:t>
            </a:r>
            <a:r>
              <a:rPr lang="ru-RU" altLang="ru-RU" sz="2000" b="1" u="sng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.</a:t>
            </a:r>
            <a:r>
              <a:rPr lang="en-US" altLang="ru-RU" sz="2000" b="1" u="sng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ru)</a:t>
            </a:r>
          </a:p>
        </p:txBody>
      </p:sp>
      <p:pic>
        <p:nvPicPr>
          <p:cNvPr id="6148" name="Picture 7"/>
          <p:cNvPicPr>
            <a:picLocks noChangeAspect="1" noChangeArrowheads="1"/>
          </p:cNvPicPr>
          <p:nvPr/>
        </p:nvPicPr>
        <p:blipFill>
          <a:blip r:embed="rId3"/>
          <a:srcRect t="12448" r="7619" b="27365"/>
          <a:stretch>
            <a:fillRect/>
          </a:stretch>
        </p:blipFill>
        <p:spPr bwMode="auto">
          <a:xfrm>
            <a:off x="425450" y="1268413"/>
            <a:ext cx="8293100" cy="420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9713" y="5162550"/>
            <a:ext cx="2517775" cy="1708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-20638" y="-161925"/>
            <a:ext cx="9144001" cy="7254875"/>
          </a:xfrm>
          <a:prstGeom prst="rect">
            <a:avLst/>
          </a:prstGeom>
          <a:solidFill>
            <a:srgbClr val="F2F2F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9713" y="5162550"/>
            <a:ext cx="2517775" cy="1708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cxnSp>
        <p:nvCxnSpPr>
          <p:cNvPr id="7172" name="AutoShape 4"/>
          <p:cNvCxnSpPr>
            <a:cxnSpLocks noChangeShapeType="1"/>
          </p:cNvCxnSpPr>
          <p:nvPr/>
        </p:nvCxnSpPr>
        <p:spPr bwMode="auto">
          <a:xfrm rot="16200000" flipV="1">
            <a:off x="5519738" y="-455613"/>
            <a:ext cx="711200" cy="2720975"/>
          </a:xfrm>
          <a:prstGeom prst="bentConnector3">
            <a:avLst>
              <a:gd name="adj1" fmla="val 50000"/>
            </a:avLst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</p:cxnSp>
      <p:cxnSp>
        <p:nvCxnSpPr>
          <p:cNvPr id="7173" name="AutoShape 5"/>
          <p:cNvCxnSpPr>
            <a:cxnSpLocks noChangeShapeType="1"/>
          </p:cNvCxnSpPr>
          <p:nvPr/>
        </p:nvCxnSpPr>
        <p:spPr bwMode="auto">
          <a:xfrm rot="-5400000">
            <a:off x="2900363" y="-371475"/>
            <a:ext cx="711200" cy="2520950"/>
          </a:xfrm>
          <a:prstGeom prst="bentConnector3">
            <a:avLst>
              <a:gd name="adj1" fmla="val 50000"/>
            </a:avLst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</p:cxn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33338" y="141288"/>
            <a:ext cx="8832850" cy="692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 cap="sq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grpSp>
        <p:nvGrpSpPr>
          <p:cNvPr id="7175" name="Group 7"/>
          <p:cNvGrpSpPr>
            <a:grpSpLocks/>
          </p:cNvGrpSpPr>
          <p:nvPr/>
        </p:nvGrpSpPr>
        <p:grpSpPr bwMode="auto">
          <a:xfrm>
            <a:off x="0" y="927100"/>
            <a:ext cx="3057525" cy="1295400"/>
            <a:chOff x="0" y="584"/>
            <a:chExt cx="1926" cy="816"/>
          </a:xfrm>
        </p:grpSpPr>
        <p:sp>
          <p:nvSpPr>
            <p:cNvPr id="7198" name="AutoShape 8"/>
            <p:cNvSpPr>
              <a:spLocks noChangeArrowheads="1"/>
            </p:cNvSpPr>
            <p:nvPr/>
          </p:nvSpPr>
          <p:spPr bwMode="auto">
            <a:xfrm>
              <a:off x="0" y="584"/>
              <a:ext cx="1799" cy="816"/>
            </a:xfrm>
            <a:prstGeom prst="roundRect">
              <a:avLst>
                <a:gd name="adj" fmla="val 12241"/>
              </a:avLst>
            </a:prstGeom>
            <a:gradFill rotWithShape="0">
              <a:gsLst>
                <a:gs pos="0">
                  <a:srgbClr val="5A87BE"/>
                </a:gs>
                <a:gs pos="100000">
                  <a:srgbClr val="3F5E85"/>
                </a:gs>
              </a:gsLst>
              <a:lin ang="5400000" scaled="1"/>
            </a:gradFill>
            <a:ln w="25560" cap="sq">
              <a:solidFill>
                <a:srgbClr val="FFFFFF"/>
              </a:solidFill>
              <a:miter lim="800000"/>
              <a:headEnd/>
              <a:tailEnd/>
            </a:ln>
            <a:effectLst>
              <a:outerShdw dist="53966" dir="2700000" algn="ctr" rotWithShape="0">
                <a:srgbClr val="000000">
                  <a:alpha val="50026"/>
                </a:srgbClr>
              </a:outerShdw>
            </a:effec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7199" name="Text Box 9"/>
            <p:cNvSpPr txBox="1">
              <a:spLocks noChangeArrowheads="1"/>
            </p:cNvSpPr>
            <p:nvPr/>
          </p:nvSpPr>
          <p:spPr bwMode="auto">
            <a:xfrm>
              <a:off x="4" y="588"/>
              <a:ext cx="1922" cy="57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ts val="1125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altLang="ru-RU" b="1">
                  <a:solidFill>
                    <a:srgbClr val="FFFFFF"/>
                  </a:solidFill>
                  <a:latin typeface="Arial" charset="0"/>
                </a:rPr>
                <a:t>Низкая активность субъектов предпринимательства</a:t>
              </a:r>
            </a:p>
          </p:txBody>
        </p:sp>
      </p:grpSp>
      <p:pic>
        <p:nvPicPr>
          <p:cNvPr id="7176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22975" y="895350"/>
            <a:ext cx="3224213" cy="1420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3338" y="141288"/>
            <a:ext cx="8662987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2200" b="1">
                <a:solidFill>
                  <a:srgbClr val="17375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  <a:cs typeface="Times New Roman" pitchFamily="16" charset="0"/>
              </a:rPr>
              <a:t>Основные проблемы при проведении ОРВ и экспертизы (опыт «пилотных» территорий – г. Нижневартовск, г. Сургут)</a:t>
            </a:r>
          </a:p>
        </p:txBody>
      </p:sp>
      <p:sp>
        <p:nvSpPr>
          <p:cNvPr id="7178" name="Text Box 12"/>
          <p:cNvSpPr txBox="1">
            <a:spLocks noChangeArrowheads="1"/>
          </p:cNvSpPr>
          <p:nvPr/>
        </p:nvSpPr>
        <p:spPr bwMode="auto">
          <a:xfrm>
            <a:off x="1057275" y="2324100"/>
            <a:ext cx="7029450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5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2400" b="1">
                <a:solidFill>
                  <a:srgbClr val="17375E"/>
                </a:solidFill>
                <a:latin typeface="Times New Roman" pitchFamily="16" charset="0"/>
                <a:cs typeface="Times New Roman" pitchFamily="16" charset="0"/>
              </a:rPr>
              <a:t>Рекомендуемые меры для их решения</a:t>
            </a:r>
          </a:p>
        </p:txBody>
      </p:sp>
      <p:sp>
        <p:nvSpPr>
          <p:cNvPr id="7179" name="Text Box 13"/>
          <p:cNvSpPr txBox="1">
            <a:spLocks noChangeArrowheads="1"/>
          </p:cNvSpPr>
          <p:nvPr/>
        </p:nvSpPr>
        <p:spPr bwMode="auto">
          <a:xfrm>
            <a:off x="1008063" y="5227638"/>
            <a:ext cx="5986462" cy="825500"/>
          </a:xfrm>
          <a:prstGeom prst="rect">
            <a:avLst/>
          </a:prstGeom>
          <a:noFill/>
          <a:ln w="9360" cap="sq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600" b="1">
                <a:solidFill>
                  <a:srgbClr val="C00000"/>
                </a:solidFill>
                <a:latin typeface="Arial" charset="0"/>
              </a:rPr>
              <a:t>Повышение информационной открытости            </a:t>
            </a:r>
            <a:r>
              <a:rPr lang="ru-RU" altLang="ru-RU" sz="1600" b="1">
                <a:solidFill>
                  <a:srgbClr val="002060"/>
                </a:solidFill>
                <a:latin typeface="Arial" charset="0"/>
              </a:rPr>
              <a:t>(публикации в СМИ и размещение информации              на официальном сайте)</a:t>
            </a:r>
          </a:p>
        </p:txBody>
      </p:sp>
      <p:sp>
        <p:nvSpPr>
          <p:cNvPr id="7180" name="Text Box 21"/>
          <p:cNvSpPr txBox="1">
            <a:spLocks noChangeArrowheads="1"/>
          </p:cNvSpPr>
          <p:nvPr/>
        </p:nvSpPr>
        <p:spPr bwMode="auto">
          <a:xfrm>
            <a:off x="969963" y="4138613"/>
            <a:ext cx="7786687" cy="823912"/>
          </a:xfrm>
          <a:prstGeom prst="rect">
            <a:avLst/>
          </a:prstGeom>
          <a:noFill/>
          <a:ln w="9360" cap="sq">
            <a:solidFill>
              <a:srgbClr val="1F497D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just">
              <a:spcBef>
                <a:spcPts val="1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600" b="1">
                <a:solidFill>
                  <a:srgbClr val="C00000"/>
                </a:solidFill>
                <a:latin typeface="Arial" charset="0"/>
              </a:rPr>
              <a:t>Поддержка «обратной связи» с участниками публичных консультаций </a:t>
            </a:r>
            <a:r>
              <a:rPr lang="ru-RU" altLang="ru-RU" sz="1600" b="1">
                <a:solidFill>
                  <a:srgbClr val="002060"/>
                </a:solidFill>
                <a:latin typeface="Arial" charset="0"/>
              </a:rPr>
              <a:t>путем направления им информации об учете предложений либо их мотивированном отклонении </a:t>
            </a:r>
          </a:p>
        </p:txBody>
      </p:sp>
      <p:grpSp>
        <p:nvGrpSpPr>
          <p:cNvPr id="7181" name="Group 22"/>
          <p:cNvGrpSpPr>
            <a:grpSpLocks/>
          </p:cNvGrpSpPr>
          <p:nvPr/>
        </p:nvGrpSpPr>
        <p:grpSpPr bwMode="auto">
          <a:xfrm>
            <a:off x="468313" y="5151438"/>
            <a:ext cx="449262" cy="473075"/>
            <a:chOff x="231" y="2930"/>
            <a:chExt cx="283" cy="298"/>
          </a:xfrm>
        </p:grpSpPr>
        <p:sp>
          <p:nvSpPr>
            <p:cNvPr id="7195" name="AutoShape 23"/>
            <p:cNvSpPr>
              <a:spLocks noChangeArrowheads="1"/>
            </p:cNvSpPr>
            <p:nvPr/>
          </p:nvSpPr>
          <p:spPr bwMode="auto">
            <a:xfrm>
              <a:off x="231" y="2930"/>
              <a:ext cx="283" cy="275"/>
            </a:xfrm>
            <a:prstGeom prst="roundRect">
              <a:avLst>
                <a:gd name="adj" fmla="val 11921"/>
              </a:avLst>
            </a:prstGeom>
            <a:gradFill rotWithShape="0">
              <a:gsLst>
                <a:gs pos="0">
                  <a:srgbClr val="5A87BE"/>
                </a:gs>
                <a:gs pos="100000">
                  <a:srgbClr val="3F5E85"/>
                </a:gs>
              </a:gsLst>
              <a:lin ang="5400000" scaled="1"/>
            </a:gradFill>
            <a:ln w="25560" cap="sq">
              <a:solidFill>
                <a:srgbClr val="FFFFFF"/>
              </a:solidFill>
              <a:miter lim="800000"/>
              <a:headEnd/>
              <a:tailEnd/>
            </a:ln>
            <a:effectLst>
              <a:outerShdw dist="53966" dir="2700000" algn="ctr" rotWithShape="0">
                <a:srgbClr val="000000">
                  <a:alpha val="50026"/>
                </a:srgbClr>
              </a:outerShdw>
            </a:effec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7196" name="Freeform 24"/>
            <p:cNvSpPr>
              <a:spLocks noChangeArrowheads="1"/>
            </p:cNvSpPr>
            <p:nvPr/>
          </p:nvSpPr>
          <p:spPr bwMode="auto">
            <a:xfrm>
              <a:off x="246" y="2985"/>
              <a:ext cx="154" cy="150"/>
            </a:xfrm>
            <a:custGeom>
              <a:avLst/>
              <a:gdLst>
                <a:gd name="T0" fmla="*/ 3123 w 596"/>
                <a:gd name="T1" fmla="*/ 0 h 598"/>
                <a:gd name="T2" fmla="*/ 0 w 596"/>
                <a:gd name="T3" fmla="*/ 2969 h 598"/>
                <a:gd name="T4" fmla="*/ 0 w 596"/>
                <a:gd name="T5" fmla="*/ 14821 h 598"/>
                <a:gd name="T6" fmla="*/ 4261 w 596"/>
                <a:gd name="T7" fmla="*/ 4378 h 598"/>
                <a:gd name="T8" fmla="*/ 15586 w 596"/>
                <a:gd name="T9" fmla="*/ 0 h 598"/>
                <a:gd name="T10" fmla="*/ 3123 w 596"/>
                <a:gd name="T11" fmla="*/ 0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rgbClr val="D9D9D9">
                <a:alpha val="30980"/>
              </a:srgbClr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7" name="Rectangle 25"/>
            <p:cNvSpPr>
              <a:spLocks noChangeArrowheads="1"/>
            </p:cNvSpPr>
            <p:nvPr/>
          </p:nvSpPr>
          <p:spPr bwMode="auto">
            <a:xfrm>
              <a:off x="234" y="2978"/>
              <a:ext cx="231" cy="2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altLang="ru-RU" sz="2000" b="1">
                  <a:solidFill>
                    <a:srgbClr val="FFFFFF"/>
                  </a:solidFill>
                  <a:latin typeface="Arial" charset="0"/>
                  <a:cs typeface="Arial" charset="0"/>
                </a:rPr>
                <a:t>3</a:t>
              </a:r>
            </a:p>
          </p:txBody>
        </p:sp>
      </p:grpSp>
      <p:grpSp>
        <p:nvGrpSpPr>
          <p:cNvPr id="7182" name="Group 27"/>
          <p:cNvGrpSpPr>
            <a:grpSpLocks/>
          </p:cNvGrpSpPr>
          <p:nvPr/>
        </p:nvGrpSpPr>
        <p:grpSpPr bwMode="auto">
          <a:xfrm>
            <a:off x="290513" y="4103688"/>
            <a:ext cx="504825" cy="436562"/>
            <a:chOff x="210" y="2367"/>
            <a:chExt cx="318" cy="275"/>
          </a:xfrm>
        </p:grpSpPr>
        <p:grpSp>
          <p:nvGrpSpPr>
            <p:cNvPr id="7189" name="Group 28"/>
            <p:cNvGrpSpPr>
              <a:grpSpLocks/>
            </p:cNvGrpSpPr>
            <p:nvPr/>
          </p:nvGrpSpPr>
          <p:grpSpPr bwMode="auto">
            <a:xfrm>
              <a:off x="210" y="2367"/>
              <a:ext cx="318" cy="275"/>
              <a:chOff x="210" y="2367"/>
              <a:chExt cx="318" cy="275"/>
            </a:xfrm>
          </p:grpSpPr>
          <p:sp>
            <p:nvSpPr>
              <p:cNvPr id="7191" name="AutoShape 29"/>
              <p:cNvSpPr>
                <a:spLocks noChangeArrowheads="1"/>
              </p:cNvSpPr>
              <p:nvPr/>
            </p:nvSpPr>
            <p:spPr bwMode="auto">
              <a:xfrm>
                <a:off x="210" y="2367"/>
                <a:ext cx="318" cy="275"/>
              </a:xfrm>
              <a:prstGeom prst="roundRect">
                <a:avLst>
                  <a:gd name="adj" fmla="val 11921"/>
                </a:avLst>
              </a:prstGeom>
              <a:gradFill rotWithShape="0">
                <a:gsLst>
                  <a:gs pos="0">
                    <a:srgbClr val="DC5270"/>
                  </a:gs>
                  <a:gs pos="100000">
                    <a:srgbClr val="9A394E"/>
                  </a:gs>
                </a:gsLst>
                <a:lin ang="5400000" scaled="1"/>
              </a:gradFill>
              <a:ln w="25560" cap="sq">
                <a:solidFill>
                  <a:srgbClr val="FFFFFF"/>
                </a:solidFill>
                <a:miter lim="800000"/>
                <a:headEnd/>
                <a:tailEnd/>
              </a:ln>
              <a:effectLst>
                <a:outerShdw dist="53966" dir="2700000" algn="ctr" rotWithShape="0">
                  <a:srgbClr val="000000">
                    <a:alpha val="50026"/>
                  </a:srgbClr>
                </a:outerShdw>
              </a:effec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grpSp>
            <p:nvGrpSpPr>
              <p:cNvPr id="7192" name="Group 30"/>
              <p:cNvGrpSpPr>
                <a:grpSpLocks/>
              </p:cNvGrpSpPr>
              <p:nvPr/>
            </p:nvGrpSpPr>
            <p:grpSpPr bwMode="auto">
              <a:xfrm>
                <a:off x="231" y="2385"/>
                <a:ext cx="156" cy="137"/>
                <a:chOff x="231" y="2385"/>
                <a:chExt cx="156" cy="137"/>
              </a:xfrm>
            </p:grpSpPr>
            <p:pic>
              <p:nvPicPr>
                <p:cNvPr id="7193" name="Picture 31"/>
                <p:cNvPicPr>
                  <a:picLocks noChangeAspect="1" noChangeArrowheads="1"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231" y="2385"/>
                  <a:ext cx="155" cy="137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</p:pic>
            <p:sp>
              <p:nvSpPr>
                <p:cNvPr id="7194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31" y="2385"/>
                  <a:ext cx="156" cy="137"/>
                </a:xfrm>
                <a:prstGeom prst="rect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 altLang="ru-RU"/>
                </a:p>
              </p:txBody>
            </p:sp>
          </p:grpSp>
        </p:grpSp>
        <p:sp>
          <p:nvSpPr>
            <p:cNvPr id="7190" name="Rectangle 33"/>
            <p:cNvSpPr>
              <a:spLocks noChangeArrowheads="1"/>
            </p:cNvSpPr>
            <p:nvPr/>
          </p:nvSpPr>
          <p:spPr bwMode="auto">
            <a:xfrm>
              <a:off x="325" y="2389"/>
              <a:ext cx="96" cy="2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altLang="ru-RU" sz="2000" b="1">
                  <a:solidFill>
                    <a:srgbClr val="FFFFFF"/>
                  </a:solidFill>
                  <a:latin typeface="Arial" charset="0"/>
                  <a:cs typeface="Arial" charset="0"/>
                </a:rPr>
                <a:t>2</a:t>
              </a:r>
            </a:p>
          </p:txBody>
        </p:sp>
      </p:grpSp>
      <p:sp>
        <p:nvSpPr>
          <p:cNvPr id="7183" name="Text Box 34"/>
          <p:cNvSpPr txBox="1">
            <a:spLocks noChangeArrowheads="1"/>
          </p:cNvSpPr>
          <p:nvPr/>
        </p:nvSpPr>
        <p:spPr bwMode="auto">
          <a:xfrm>
            <a:off x="1030288" y="3059113"/>
            <a:ext cx="7666037" cy="581025"/>
          </a:xfrm>
          <a:prstGeom prst="rect">
            <a:avLst/>
          </a:prstGeom>
          <a:noFill/>
          <a:ln w="9360" cap="sq">
            <a:solidFill>
              <a:srgbClr val="1F497D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600" b="1">
                <a:solidFill>
                  <a:srgbClr val="C00000"/>
                </a:solidFill>
                <a:latin typeface="Arial" charset="0"/>
              </a:rPr>
              <a:t>Информирование субъектов бизнеса </a:t>
            </a:r>
            <a:r>
              <a:rPr lang="ru-RU" altLang="ru-RU" sz="1600" b="1">
                <a:solidFill>
                  <a:srgbClr val="002060"/>
                </a:solidFill>
                <a:latin typeface="Arial" charset="0"/>
              </a:rPr>
              <a:t>об участии в ОРВ и экспертизе НПА при организации обучающих семинаров, тренингов</a:t>
            </a:r>
          </a:p>
        </p:txBody>
      </p:sp>
      <p:grpSp>
        <p:nvGrpSpPr>
          <p:cNvPr id="7184" name="Group 35"/>
          <p:cNvGrpSpPr>
            <a:grpSpLocks/>
          </p:cNvGrpSpPr>
          <p:nvPr/>
        </p:nvGrpSpPr>
        <p:grpSpPr bwMode="auto">
          <a:xfrm>
            <a:off x="355600" y="3028950"/>
            <a:ext cx="430213" cy="436563"/>
            <a:chOff x="242" y="1847"/>
            <a:chExt cx="271" cy="275"/>
          </a:xfrm>
        </p:grpSpPr>
        <p:sp>
          <p:nvSpPr>
            <p:cNvPr id="7186" name="AutoShape 36"/>
            <p:cNvSpPr>
              <a:spLocks noChangeArrowheads="1"/>
            </p:cNvSpPr>
            <p:nvPr/>
          </p:nvSpPr>
          <p:spPr bwMode="auto">
            <a:xfrm>
              <a:off x="242" y="1847"/>
              <a:ext cx="271" cy="275"/>
            </a:xfrm>
            <a:prstGeom prst="roundRect">
              <a:avLst>
                <a:gd name="adj" fmla="val 11921"/>
              </a:avLst>
            </a:prstGeom>
            <a:gradFill rotWithShape="0">
              <a:gsLst>
                <a:gs pos="0">
                  <a:srgbClr val="5A87BE"/>
                </a:gs>
                <a:gs pos="100000">
                  <a:srgbClr val="3F5E85"/>
                </a:gs>
              </a:gsLst>
              <a:lin ang="5400000" scaled="1"/>
            </a:gradFill>
            <a:ln w="25560" cap="sq">
              <a:solidFill>
                <a:srgbClr val="FFFFFF"/>
              </a:solidFill>
              <a:miter lim="800000"/>
              <a:headEnd/>
              <a:tailEnd/>
            </a:ln>
            <a:effectLst>
              <a:outerShdw dist="53966" dir="2700000" algn="ctr" rotWithShape="0">
                <a:srgbClr val="000000">
                  <a:alpha val="50026"/>
                </a:srgbClr>
              </a:outerShdw>
            </a:effec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7187" name="Freeform 37"/>
            <p:cNvSpPr>
              <a:spLocks noChangeArrowheads="1"/>
            </p:cNvSpPr>
            <p:nvPr/>
          </p:nvSpPr>
          <p:spPr bwMode="auto">
            <a:xfrm>
              <a:off x="261" y="1866"/>
              <a:ext cx="148" cy="149"/>
            </a:xfrm>
            <a:custGeom>
              <a:avLst/>
              <a:gdLst>
                <a:gd name="T0" fmla="*/ 2884 w 596"/>
                <a:gd name="T1" fmla="*/ 0 h 598"/>
                <a:gd name="T2" fmla="*/ 0 w 596"/>
                <a:gd name="T3" fmla="*/ 2930 h 598"/>
                <a:gd name="T4" fmla="*/ 0 w 596"/>
                <a:gd name="T5" fmla="*/ 14624 h 598"/>
                <a:gd name="T6" fmla="*/ 3935 w 596"/>
                <a:gd name="T7" fmla="*/ 4320 h 598"/>
                <a:gd name="T8" fmla="*/ 14395 w 596"/>
                <a:gd name="T9" fmla="*/ 0 h 598"/>
                <a:gd name="T10" fmla="*/ 2884 w 596"/>
                <a:gd name="T11" fmla="*/ 0 h 5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solidFill>
              <a:srgbClr val="D9D9D9">
                <a:alpha val="30980"/>
              </a:srgbClr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8" name="Rectangle 38"/>
            <p:cNvSpPr>
              <a:spLocks noChangeArrowheads="1"/>
            </p:cNvSpPr>
            <p:nvPr/>
          </p:nvSpPr>
          <p:spPr bwMode="auto">
            <a:xfrm>
              <a:off x="299" y="1859"/>
              <a:ext cx="172" cy="2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altLang="ru-RU" sz="2000" b="1">
                  <a:solidFill>
                    <a:srgbClr val="FFFFFF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</p:grpSp>
      <p:sp>
        <p:nvSpPr>
          <p:cNvPr id="7185" name="AutoShape 39"/>
          <p:cNvSpPr>
            <a:spLocks noChangeArrowheads="1"/>
          </p:cNvSpPr>
          <p:nvPr/>
        </p:nvSpPr>
        <p:spPr bwMode="auto">
          <a:xfrm>
            <a:off x="2987675" y="933450"/>
            <a:ext cx="3024188" cy="1292225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25560" cap="sq">
            <a:solidFill>
              <a:srgbClr val="FFFFFF"/>
            </a:solidFill>
            <a:miter lim="800000"/>
            <a:headEnd/>
            <a:tailEnd/>
          </a:ln>
          <a:effectLst>
            <a:outerShdw dist="38184" dir="2700000" algn="ctr" rotWithShape="0">
              <a:srgbClr val="000000">
                <a:alpha val="40033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b="1">
                <a:solidFill>
                  <a:srgbClr val="FFFFFF"/>
                </a:solidFill>
                <a:latin typeface="Arial" charset="0"/>
                <a:cs typeface="Arial" charset="0"/>
              </a:rPr>
              <a:t>В ходе публичных консультаций предложения не поступают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0" y="-22225"/>
            <a:ext cx="9144000" cy="6858000"/>
          </a:xfrm>
          <a:prstGeom prst="rect">
            <a:avLst/>
          </a:prstGeom>
          <a:solidFill>
            <a:srgbClr val="F2F2F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altLang="ru-RU"/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9713" y="5162550"/>
            <a:ext cx="2517775" cy="1708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403350" y="0"/>
            <a:ext cx="65532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2400" b="1">
                <a:solidFill>
                  <a:srgbClr val="C00000"/>
                </a:solidFill>
                <a:latin typeface="Times New Roman" pitchFamily="16" charset="0"/>
                <a:cs typeface="Times New Roman" pitchFamily="16" charset="0"/>
              </a:rPr>
              <a:t>Перспективы развития ОРВ и экспертизы в городе Югорске</a:t>
            </a:r>
          </a:p>
        </p:txBody>
      </p:sp>
      <p:sp>
        <p:nvSpPr>
          <p:cNvPr id="8197" name="Freeform 5"/>
          <p:cNvSpPr>
            <a:spLocks noChangeArrowheads="1"/>
          </p:cNvSpPr>
          <p:nvPr/>
        </p:nvSpPr>
        <p:spPr bwMode="auto">
          <a:xfrm>
            <a:off x="465138" y="1743075"/>
            <a:ext cx="927100" cy="204788"/>
          </a:xfrm>
          <a:custGeom>
            <a:avLst/>
            <a:gdLst>
              <a:gd name="T0" fmla="*/ 2147483647 w 1120"/>
              <a:gd name="T1" fmla="*/ 2147483647 h 252"/>
              <a:gd name="T2" fmla="*/ 2147483647 w 1120"/>
              <a:gd name="T3" fmla="*/ 2147483647 h 252"/>
              <a:gd name="T4" fmla="*/ 2147483647 w 1120"/>
              <a:gd name="T5" fmla="*/ 2147483647 h 252"/>
              <a:gd name="T6" fmla="*/ 2147483647 w 1120"/>
              <a:gd name="T7" fmla="*/ 2147483647 h 252"/>
              <a:gd name="T8" fmla="*/ 2147483647 w 1120"/>
              <a:gd name="T9" fmla="*/ 2147483647 h 252"/>
              <a:gd name="T10" fmla="*/ 2147483647 w 1120"/>
              <a:gd name="T11" fmla="*/ 2147483647 h 252"/>
              <a:gd name="T12" fmla="*/ 2147483647 w 1120"/>
              <a:gd name="T13" fmla="*/ 2147483647 h 252"/>
              <a:gd name="T14" fmla="*/ 2147483647 w 1120"/>
              <a:gd name="T15" fmla="*/ 2147483647 h 252"/>
              <a:gd name="T16" fmla="*/ 2147483647 w 1120"/>
              <a:gd name="T17" fmla="*/ 2147483647 h 252"/>
              <a:gd name="T18" fmla="*/ 2147483647 w 1120"/>
              <a:gd name="T19" fmla="*/ 2147483647 h 252"/>
              <a:gd name="T20" fmla="*/ 2147483647 w 1120"/>
              <a:gd name="T21" fmla="*/ 2147483647 h 252"/>
              <a:gd name="T22" fmla="*/ 2147483647 w 1120"/>
              <a:gd name="T23" fmla="*/ 2147483647 h 252"/>
              <a:gd name="T24" fmla="*/ 2147483647 w 1120"/>
              <a:gd name="T25" fmla="*/ 2147483647 h 252"/>
              <a:gd name="T26" fmla="*/ 2147483647 w 1120"/>
              <a:gd name="T27" fmla="*/ 2147483647 h 252"/>
              <a:gd name="T28" fmla="*/ 2147483647 w 1120"/>
              <a:gd name="T29" fmla="*/ 2147483647 h 252"/>
              <a:gd name="T30" fmla="*/ 2147483647 w 1120"/>
              <a:gd name="T31" fmla="*/ 2147483647 h 252"/>
              <a:gd name="T32" fmla="*/ 2147483647 w 1120"/>
              <a:gd name="T33" fmla="*/ 2147483647 h 252"/>
              <a:gd name="T34" fmla="*/ 2147483647 w 1120"/>
              <a:gd name="T35" fmla="*/ 2147483647 h 252"/>
              <a:gd name="T36" fmla="*/ 2147483647 w 1120"/>
              <a:gd name="T37" fmla="*/ 2147483647 h 252"/>
              <a:gd name="T38" fmla="*/ 2147483647 w 1120"/>
              <a:gd name="T39" fmla="*/ 2147483647 h 252"/>
              <a:gd name="T40" fmla="*/ 2147483647 w 1120"/>
              <a:gd name="T41" fmla="*/ 2147483647 h 252"/>
              <a:gd name="T42" fmla="*/ 2147483647 w 1120"/>
              <a:gd name="T43" fmla="*/ 2147483647 h 252"/>
              <a:gd name="T44" fmla="*/ 0 w 1120"/>
              <a:gd name="T45" fmla="*/ 2147483647 h 252"/>
              <a:gd name="T46" fmla="*/ 0 w 1120"/>
              <a:gd name="T47" fmla="*/ 2147483647 h 252"/>
              <a:gd name="T48" fmla="*/ 2147483647 w 1120"/>
              <a:gd name="T49" fmla="*/ 0 h 252"/>
              <a:gd name="T50" fmla="*/ 2147483647 w 1120"/>
              <a:gd name="T51" fmla="*/ 2147483647 h 252"/>
              <a:gd name="T52" fmla="*/ 2147483647 w 1120"/>
              <a:gd name="T53" fmla="*/ 2147483647 h 252"/>
              <a:gd name="T54" fmla="*/ 2147483647 w 1120"/>
              <a:gd name="T55" fmla="*/ 2147483647 h 25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1120" h="252">
                <a:moveTo>
                  <a:pt x="1120" y="252"/>
                </a:moveTo>
                <a:lnTo>
                  <a:pt x="1116" y="250"/>
                </a:lnTo>
                <a:lnTo>
                  <a:pt x="1100" y="246"/>
                </a:lnTo>
                <a:lnTo>
                  <a:pt x="1074" y="240"/>
                </a:lnTo>
                <a:lnTo>
                  <a:pt x="1038" y="232"/>
                </a:lnTo>
                <a:lnTo>
                  <a:pt x="992" y="222"/>
                </a:lnTo>
                <a:lnTo>
                  <a:pt x="938" y="212"/>
                </a:lnTo>
                <a:lnTo>
                  <a:pt x="876" y="204"/>
                </a:lnTo>
                <a:lnTo>
                  <a:pt x="806" y="196"/>
                </a:lnTo>
                <a:lnTo>
                  <a:pt x="730" y="190"/>
                </a:lnTo>
                <a:lnTo>
                  <a:pt x="646" y="184"/>
                </a:lnTo>
                <a:lnTo>
                  <a:pt x="556" y="184"/>
                </a:lnTo>
                <a:lnTo>
                  <a:pt x="466" y="184"/>
                </a:lnTo>
                <a:lnTo>
                  <a:pt x="384" y="190"/>
                </a:lnTo>
                <a:lnTo>
                  <a:pt x="308" y="196"/>
                </a:lnTo>
                <a:lnTo>
                  <a:pt x="238" y="204"/>
                </a:lnTo>
                <a:lnTo>
                  <a:pt x="178" y="212"/>
                </a:lnTo>
                <a:lnTo>
                  <a:pt x="126" y="222"/>
                </a:lnTo>
                <a:lnTo>
                  <a:pt x="82" y="232"/>
                </a:lnTo>
                <a:lnTo>
                  <a:pt x="46" y="240"/>
                </a:lnTo>
                <a:lnTo>
                  <a:pt x="20" y="246"/>
                </a:lnTo>
                <a:lnTo>
                  <a:pt x="6" y="250"/>
                </a:lnTo>
                <a:lnTo>
                  <a:pt x="0" y="252"/>
                </a:lnTo>
                <a:lnTo>
                  <a:pt x="0" y="62"/>
                </a:lnTo>
                <a:lnTo>
                  <a:pt x="560" y="0"/>
                </a:lnTo>
                <a:lnTo>
                  <a:pt x="1120" y="62"/>
                </a:lnTo>
                <a:lnTo>
                  <a:pt x="1120" y="252"/>
                </a:lnTo>
                <a:close/>
              </a:path>
            </a:pathLst>
          </a:custGeom>
          <a:solidFill>
            <a:srgbClr val="969696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81000" y="1395413"/>
            <a:ext cx="1050925" cy="423862"/>
          </a:xfrm>
          <a:prstGeom prst="rect">
            <a:avLst/>
          </a:prstGeom>
          <a:gradFill rotWithShape="0">
            <a:gsLst>
              <a:gs pos="0">
                <a:srgbClr val="5A87BE"/>
              </a:gs>
              <a:gs pos="100000">
                <a:srgbClr val="3F5E85"/>
              </a:gs>
            </a:gsLst>
            <a:lin ang="5400000" scaled="1"/>
          </a:gradFill>
          <a:ln w="25560" cap="sq">
            <a:solidFill>
              <a:srgbClr val="FFFFFF"/>
            </a:solidFill>
            <a:round/>
            <a:headEnd/>
            <a:tailEnd/>
          </a:ln>
          <a:effectLst>
            <a:outerShdw dist="53966" dir="2700000" algn="ctr" rotWithShape="0">
              <a:srgbClr val="000000">
                <a:alpha val="50026"/>
              </a:srgbClr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2400" b="1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8199" name="Freeform 7"/>
          <p:cNvSpPr>
            <a:spLocks noChangeArrowheads="1"/>
          </p:cNvSpPr>
          <p:nvPr/>
        </p:nvSpPr>
        <p:spPr bwMode="auto">
          <a:xfrm>
            <a:off x="468313" y="2870200"/>
            <a:ext cx="925512" cy="204788"/>
          </a:xfrm>
          <a:custGeom>
            <a:avLst/>
            <a:gdLst>
              <a:gd name="T0" fmla="*/ 2147483647 w 1120"/>
              <a:gd name="T1" fmla="*/ 2147483647 h 252"/>
              <a:gd name="T2" fmla="*/ 2147483647 w 1120"/>
              <a:gd name="T3" fmla="*/ 2147483647 h 252"/>
              <a:gd name="T4" fmla="*/ 2147483647 w 1120"/>
              <a:gd name="T5" fmla="*/ 2147483647 h 252"/>
              <a:gd name="T6" fmla="*/ 2147483647 w 1120"/>
              <a:gd name="T7" fmla="*/ 2147483647 h 252"/>
              <a:gd name="T8" fmla="*/ 2147483647 w 1120"/>
              <a:gd name="T9" fmla="*/ 2147483647 h 252"/>
              <a:gd name="T10" fmla="*/ 2147483647 w 1120"/>
              <a:gd name="T11" fmla="*/ 2147483647 h 252"/>
              <a:gd name="T12" fmla="*/ 2147483647 w 1120"/>
              <a:gd name="T13" fmla="*/ 2147483647 h 252"/>
              <a:gd name="T14" fmla="*/ 2147483647 w 1120"/>
              <a:gd name="T15" fmla="*/ 2147483647 h 252"/>
              <a:gd name="T16" fmla="*/ 2147483647 w 1120"/>
              <a:gd name="T17" fmla="*/ 2147483647 h 252"/>
              <a:gd name="T18" fmla="*/ 2147483647 w 1120"/>
              <a:gd name="T19" fmla="*/ 2147483647 h 252"/>
              <a:gd name="T20" fmla="*/ 2147483647 w 1120"/>
              <a:gd name="T21" fmla="*/ 2147483647 h 252"/>
              <a:gd name="T22" fmla="*/ 2147483647 w 1120"/>
              <a:gd name="T23" fmla="*/ 2147483647 h 252"/>
              <a:gd name="T24" fmla="*/ 2147483647 w 1120"/>
              <a:gd name="T25" fmla="*/ 2147483647 h 252"/>
              <a:gd name="T26" fmla="*/ 2147483647 w 1120"/>
              <a:gd name="T27" fmla="*/ 2147483647 h 252"/>
              <a:gd name="T28" fmla="*/ 2147483647 w 1120"/>
              <a:gd name="T29" fmla="*/ 2147483647 h 252"/>
              <a:gd name="T30" fmla="*/ 2147483647 w 1120"/>
              <a:gd name="T31" fmla="*/ 2147483647 h 252"/>
              <a:gd name="T32" fmla="*/ 2147483647 w 1120"/>
              <a:gd name="T33" fmla="*/ 2147483647 h 252"/>
              <a:gd name="T34" fmla="*/ 2147483647 w 1120"/>
              <a:gd name="T35" fmla="*/ 2147483647 h 252"/>
              <a:gd name="T36" fmla="*/ 2147483647 w 1120"/>
              <a:gd name="T37" fmla="*/ 2147483647 h 252"/>
              <a:gd name="T38" fmla="*/ 2147483647 w 1120"/>
              <a:gd name="T39" fmla="*/ 2147483647 h 252"/>
              <a:gd name="T40" fmla="*/ 2147483647 w 1120"/>
              <a:gd name="T41" fmla="*/ 2147483647 h 252"/>
              <a:gd name="T42" fmla="*/ 2147483647 w 1120"/>
              <a:gd name="T43" fmla="*/ 2147483647 h 252"/>
              <a:gd name="T44" fmla="*/ 0 w 1120"/>
              <a:gd name="T45" fmla="*/ 2147483647 h 252"/>
              <a:gd name="T46" fmla="*/ 0 w 1120"/>
              <a:gd name="T47" fmla="*/ 2147483647 h 252"/>
              <a:gd name="T48" fmla="*/ 2147483647 w 1120"/>
              <a:gd name="T49" fmla="*/ 0 h 252"/>
              <a:gd name="T50" fmla="*/ 2147483647 w 1120"/>
              <a:gd name="T51" fmla="*/ 2147483647 h 252"/>
              <a:gd name="T52" fmla="*/ 2147483647 w 1120"/>
              <a:gd name="T53" fmla="*/ 2147483647 h 252"/>
              <a:gd name="T54" fmla="*/ 2147483647 w 1120"/>
              <a:gd name="T55" fmla="*/ 2147483647 h 25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1120" h="252">
                <a:moveTo>
                  <a:pt x="1120" y="252"/>
                </a:moveTo>
                <a:lnTo>
                  <a:pt x="1116" y="250"/>
                </a:lnTo>
                <a:lnTo>
                  <a:pt x="1100" y="246"/>
                </a:lnTo>
                <a:lnTo>
                  <a:pt x="1074" y="240"/>
                </a:lnTo>
                <a:lnTo>
                  <a:pt x="1038" y="232"/>
                </a:lnTo>
                <a:lnTo>
                  <a:pt x="992" y="222"/>
                </a:lnTo>
                <a:lnTo>
                  <a:pt x="938" y="212"/>
                </a:lnTo>
                <a:lnTo>
                  <a:pt x="876" y="204"/>
                </a:lnTo>
                <a:lnTo>
                  <a:pt x="806" y="196"/>
                </a:lnTo>
                <a:lnTo>
                  <a:pt x="730" y="190"/>
                </a:lnTo>
                <a:lnTo>
                  <a:pt x="646" y="184"/>
                </a:lnTo>
                <a:lnTo>
                  <a:pt x="556" y="184"/>
                </a:lnTo>
                <a:lnTo>
                  <a:pt x="466" y="184"/>
                </a:lnTo>
                <a:lnTo>
                  <a:pt x="384" y="190"/>
                </a:lnTo>
                <a:lnTo>
                  <a:pt x="308" y="196"/>
                </a:lnTo>
                <a:lnTo>
                  <a:pt x="238" y="204"/>
                </a:lnTo>
                <a:lnTo>
                  <a:pt x="178" y="212"/>
                </a:lnTo>
                <a:lnTo>
                  <a:pt x="126" y="222"/>
                </a:lnTo>
                <a:lnTo>
                  <a:pt x="82" y="232"/>
                </a:lnTo>
                <a:lnTo>
                  <a:pt x="46" y="240"/>
                </a:lnTo>
                <a:lnTo>
                  <a:pt x="20" y="246"/>
                </a:lnTo>
                <a:lnTo>
                  <a:pt x="6" y="250"/>
                </a:lnTo>
                <a:lnTo>
                  <a:pt x="0" y="252"/>
                </a:lnTo>
                <a:lnTo>
                  <a:pt x="0" y="62"/>
                </a:lnTo>
                <a:lnTo>
                  <a:pt x="560" y="0"/>
                </a:lnTo>
                <a:lnTo>
                  <a:pt x="1120" y="62"/>
                </a:lnTo>
                <a:lnTo>
                  <a:pt x="1120" y="252"/>
                </a:lnTo>
                <a:close/>
              </a:path>
            </a:pathLst>
          </a:custGeom>
          <a:solidFill>
            <a:srgbClr val="969696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0" name="Freeform 8"/>
          <p:cNvSpPr>
            <a:spLocks noChangeArrowheads="1"/>
          </p:cNvSpPr>
          <p:nvPr/>
        </p:nvSpPr>
        <p:spPr bwMode="auto">
          <a:xfrm>
            <a:off x="468313" y="4013200"/>
            <a:ext cx="925512" cy="204788"/>
          </a:xfrm>
          <a:custGeom>
            <a:avLst/>
            <a:gdLst>
              <a:gd name="T0" fmla="*/ 2147483647 w 1120"/>
              <a:gd name="T1" fmla="*/ 2147483647 h 252"/>
              <a:gd name="T2" fmla="*/ 2147483647 w 1120"/>
              <a:gd name="T3" fmla="*/ 2147483647 h 252"/>
              <a:gd name="T4" fmla="*/ 2147483647 w 1120"/>
              <a:gd name="T5" fmla="*/ 2147483647 h 252"/>
              <a:gd name="T6" fmla="*/ 2147483647 w 1120"/>
              <a:gd name="T7" fmla="*/ 2147483647 h 252"/>
              <a:gd name="T8" fmla="*/ 2147483647 w 1120"/>
              <a:gd name="T9" fmla="*/ 2147483647 h 252"/>
              <a:gd name="T10" fmla="*/ 2147483647 w 1120"/>
              <a:gd name="T11" fmla="*/ 2147483647 h 252"/>
              <a:gd name="T12" fmla="*/ 2147483647 w 1120"/>
              <a:gd name="T13" fmla="*/ 2147483647 h 252"/>
              <a:gd name="T14" fmla="*/ 2147483647 w 1120"/>
              <a:gd name="T15" fmla="*/ 2147483647 h 252"/>
              <a:gd name="T16" fmla="*/ 2147483647 w 1120"/>
              <a:gd name="T17" fmla="*/ 2147483647 h 252"/>
              <a:gd name="T18" fmla="*/ 2147483647 w 1120"/>
              <a:gd name="T19" fmla="*/ 2147483647 h 252"/>
              <a:gd name="T20" fmla="*/ 2147483647 w 1120"/>
              <a:gd name="T21" fmla="*/ 2147483647 h 252"/>
              <a:gd name="T22" fmla="*/ 2147483647 w 1120"/>
              <a:gd name="T23" fmla="*/ 2147483647 h 252"/>
              <a:gd name="T24" fmla="*/ 2147483647 w 1120"/>
              <a:gd name="T25" fmla="*/ 2147483647 h 252"/>
              <a:gd name="T26" fmla="*/ 2147483647 w 1120"/>
              <a:gd name="T27" fmla="*/ 2147483647 h 252"/>
              <a:gd name="T28" fmla="*/ 2147483647 w 1120"/>
              <a:gd name="T29" fmla="*/ 2147483647 h 252"/>
              <a:gd name="T30" fmla="*/ 2147483647 w 1120"/>
              <a:gd name="T31" fmla="*/ 2147483647 h 252"/>
              <a:gd name="T32" fmla="*/ 2147483647 w 1120"/>
              <a:gd name="T33" fmla="*/ 2147483647 h 252"/>
              <a:gd name="T34" fmla="*/ 2147483647 w 1120"/>
              <a:gd name="T35" fmla="*/ 2147483647 h 252"/>
              <a:gd name="T36" fmla="*/ 2147483647 w 1120"/>
              <a:gd name="T37" fmla="*/ 2147483647 h 252"/>
              <a:gd name="T38" fmla="*/ 2147483647 w 1120"/>
              <a:gd name="T39" fmla="*/ 2147483647 h 252"/>
              <a:gd name="T40" fmla="*/ 2147483647 w 1120"/>
              <a:gd name="T41" fmla="*/ 2147483647 h 252"/>
              <a:gd name="T42" fmla="*/ 2147483647 w 1120"/>
              <a:gd name="T43" fmla="*/ 2147483647 h 252"/>
              <a:gd name="T44" fmla="*/ 0 w 1120"/>
              <a:gd name="T45" fmla="*/ 2147483647 h 252"/>
              <a:gd name="T46" fmla="*/ 0 w 1120"/>
              <a:gd name="T47" fmla="*/ 2147483647 h 252"/>
              <a:gd name="T48" fmla="*/ 2147483647 w 1120"/>
              <a:gd name="T49" fmla="*/ 0 h 252"/>
              <a:gd name="T50" fmla="*/ 2147483647 w 1120"/>
              <a:gd name="T51" fmla="*/ 2147483647 h 252"/>
              <a:gd name="T52" fmla="*/ 2147483647 w 1120"/>
              <a:gd name="T53" fmla="*/ 2147483647 h 252"/>
              <a:gd name="T54" fmla="*/ 2147483647 w 1120"/>
              <a:gd name="T55" fmla="*/ 2147483647 h 25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1120" h="252">
                <a:moveTo>
                  <a:pt x="1120" y="252"/>
                </a:moveTo>
                <a:lnTo>
                  <a:pt x="1116" y="250"/>
                </a:lnTo>
                <a:lnTo>
                  <a:pt x="1100" y="246"/>
                </a:lnTo>
                <a:lnTo>
                  <a:pt x="1074" y="240"/>
                </a:lnTo>
                <a:lnTo>
                  <a:pt x="1038" y="232"/>
                </a:lnTo>
                <a:lnTo>
                  <a:pt x="992" y="222"/>
                </a:lnTo>
                <a:lnTo>
                  <a:pt x="938" y="212"/>
                </a:lnTo>
                <a:lnTo>
                  <a:pt x="876" y="204"/>
                </a:lnTo>
                <a:lnTo>
                  <a:pt x="806" y="196"/>
                </a:lnTo>
                <a:lnTo>
                  <a:pt x="730" y="190"/>
                </a:lnTo>
                <a:lnTo>
                  <a:pt x="646" y="184"/>
                </a:lnTo>
                <a:lnTo>
                  <a:pt x="556" y="184"/>
                </a:lnTo>
                <a:lnTo>
                  <a:pt x="466" y="184"/>
                </a:lnTo>
                <a:lnTo>
                  <a:pt x="384" y="190"/>
                </a:lnTo>
                <a:lnTo>
                  <a:pt x="308" y="196"/>
                </a:lnTo>
                <a:lnTo>
                  <a:pt x="238" y="204"/>
                </a:lnTo>
                <a:lnTo>
                  <a:pt x="178" y="212"/>
                </a:lnTo>
                <a:lnTo>
                  <a:pt x="126" y="222"/>
                </a:lnTo>
                <a:lnTo>
                  <a:pt x="82" y="232"/>
                </a:lnTo>
                <a:lnTo>
                  <a:pt x="46" y="240"/>
                </a:lnTo>
                <a:lnTo>
                  <a:pt x="20" y="246"/>
                </a:lnTo>
                <a:lnTo>
                  <a:pt x="6" y="250"/>
                </a:lnTo>
                <a:lnTo>
                  <a:pt x="0" y="252"/>
                </a:lnTo>
                <a:lnTo>
                  <a:pt x="0" y="62"/>
                </a:lnTo>
                <a:lnTo>
                  <a:pt x="560" y="0"/>
                </a:lnTo>
                <a:lnTo>
                  <a:pt x="1120" y="62"/>
                </a:lnTo>
                <a:lnTo>
                  <a:pt x="1120" y="252"/>
                </a:lnTo>
                <a:close/>
              </a:path>
            </a:pathLst>
          </a:custGeom>
          <a:solidFill>
            <a:srgbClr val="969696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381000" y="3681413"/>
            <a:ext cx="1050925" cy="423862"/>
          </a:xfrm>
          <a:prstGeom prst="rect">
            <a:avLst/>
          </a:prstGeom>
          <a:gradFill rotWithShape="0">
            <a:gsLst>
              <a:gs pos="0">
                <a:srgbClr val="5A87BE"/>
              </a:gs>
              <a:gs pos="100000">
                <a:srgbClr val="3F5E85"/>
              </a:gs>
            </a:gsLst>
            <a:lin ang="5400000" scaled="1"/>
          </a:gradFill>
          <a:ln w="25560" cap="sq">
            <a:solidFill>
              <a:srgbClr val="FFFFFF"/>
            </a:solidFill>
            <a:round/>
            <a:headEnd/>
            <a:tailEnd/>
          </a:ln>
          <a:effectLst>
            <a:outerShdw dist="53966" dir="2700000" algn="ctr" rotWithShape="0">
              <a:srgbClr val="000000">
                <a:alpha val="50026"/>
              </a:srgbClr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2400" b="1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cxnSp>
        <p:nvCxnSpPr>
          <p:cNvPr id="8202" name="AutoShape 12"/>
          <p:cNvCxnSpPr>
            <a:cxnSpLocks noChangeShapeType="1"/>
            <a:stCxn id="8207" idx="2"/>
            <a:endCxn id="8201" idx="0"/>
          </p:cNvCxnSpPr>
          <p:nvPr/>
        </p:nvCxnSpPr>
        <p:spPr bwMode="auto">
          <a:xfrm>
            <a:off x="906463" y="2962275"/>
            <a:ext cx="1587" cy="719138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</p:cxnSp>
      <p:sp>
        <p:nvSpPr>
          <p:cNvPr id="8203" name="Text Box 14"/>
          <p:cNvSpPr txBox="1">
            <a:spLocks noChangeArrowheads="1"/>
          </p:cNvSpPr>
          <p:nvPr/>
        </p:nvSpPr>
        <p:spPr bwMode="auto">
          <a:xfrm>
            <a:off x="1644650" y="1146175"/>
            <a:ext cx="7175500" cy="1201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0" hangingPunct="0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b="1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  <a:t>Доработка постановления администрации города о Порядке ОРВ и экспертизы, с целью устранения сложных процедур, исключения выявленных  неточностей и  некорректных определений в тексте МПА</a:t>
            </a:r>
          </a:p>
        </p:txBody>
      </p:sp>
      <p:sp>
        <p:nvSpPr>
          <p:cNvPr id="8204" name="Text Box 16"/>
          <p:cNvSpPr txBox="1">
            <a:spLocks noChangeArrowheads="1"/>
          </p:cNvSpPr>
          <p:nvPr/>
        </p:nvSpPr>
        <p:spPr bwMode="auto">
          <a:xfrm>
            <a:off x="1614488" y="2289175"/>
            <a:ext cx="7316787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0" hangingPunct="0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b="1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  <a:t>Внедрение новых форм проведения публичных консультаций путем проведения совместных совещаний разработчиков проектов МНПА и заинтересованных лиц, интересы которых затрагиваются проектом МНПА</a:t>
            </a:r>
          </a:p>
        </p:txBody>
      </p:sp>
      <p:sp>
        <p:nvSpPr>
          <p:cNvPr id="8205" name="Text Box 17"/>
          <p:cNvSpPr txBox="1">
            <a:spLocks noChangeArrowheads="1"/>
          </p:cNvSpPr>
          <p:nvPr/>
        </p:nvSpPr>
        <p:spPr bwMode="auto">
          <a:xfrm>
            <a:off x="1763713" y="3702050"/>
            <a:ext cx="648335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0" hangingPunct="0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b="1">
                <a:solidFill>
                  <a:srgbClr val="002060"/>
                </a:solidFill>
                <a:latin typeface="Times New Roman" pitchFamily="16" charset="0"/>
                <a:cs typeface="Times New Roman" pitchFamily="16" charset="0"/>
              </a:rPr>
              <a:t>Проведение оценки фактического воздействия  МНПА, прошедших углубленную ОРВ (с 2019 года)</a:t>
            </a:r>
          </a:p>
        </p:txBody>
      </p:sp>
      <p:cxnSp>
        <p:nvCxnSpPr>
          <p:cNvPr id="8206" name="AutoShape 18"/>
          <p:cNvCxnSpPr>
            <a:cxnSpLocks noChangeShapeType="1"/>
          </p:cNvCxnSpPr>
          <p:nvPr/>
        </p:nvCxnSpPr>
        <p:spPr bwMode="auto">
          <a:xfrm>
            <a:off x="889000" y="1846263"/>
            <a:ext cx="1588" cy="719137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</p:cxnSp>
      <p:sp>
        <p:nvSpPr>
          <p:cNvPr id="8207" name="Rectangle 19"/>
          <p:cNvSpPr>
            <a:spLocks noChangeArrowheads="1"/>
          </p:cNvSpPr>
          <p:nvPr/>
        </p:nvSpPr>
        <p:spPr bwMode="auto">
          <a:xfrm>
            <a:off x="381000" y="2538413"/>
            <a:ext cx="1050925" cy="423862"/>
          </a:xfrm>
          <a:prstGeom prst="rect">
            <a:avLst/>
          </a:prstGeom>
          <a:gradFill rotWithShape="0">
            <a:gsLst>
              <a:gs pos="0">
                <a:srgbClr val="DC5270"/>
              </a:gs>
              <a:gs pos="100000">
                <a:srgbClr val="9A394E"/>
              </a:gs>
            </a:gsLst>
            <a:lin ang="5400000" scaled="1"/>
          </a:gradFill>
          <a:ln w="25560" cap="sq">
            <a:solidFill>
              <a:srgbClr val="FFFFFF"/>
            </a:solidFill>
            <a:round/>
            <a:headEnd/>
            <a:tailEnd/>
          </a:ln>
          <a:effectLst>
            <a:outerShdw dist="53966" dir="2700000" algn="ctr" rotWithShape="0">
              <a:srgbClr val="000000">
                <a:alpha val="50026"/>
              </a:srgbClr>
            </a:outerShdw>
          </a:effec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Группа 79"/>
          <p:cNvGrpSpPr>
            <a:grpSpLocks/>
          </p:cNvGrpSpPr>
          <p:nvPr/>
        </p:nvGrpSpPr>
        <p:grpSpPr bwMode="auto">
          <a:xfrm>
            <a:off x="250825" y="249238"/>
            <a:ext cx="8713788" cy="6175375"/>
            <a:chOff x="0" y="0"/>
            <a:chExt cx="9915525" cy="6734175"/>
          </a:xfrm>
        </p:grpSpPr>
        <p:cxnSp>
          <p:nvCxnSpPr>
            <p:cNvPr id="9219" name="Прямая соединительная линия 80"/>
            <p:cNvCxnSpPr>
              <a:cxnSpLocks noChangeShapeType="1"/>
            </p:cNvCxnSpPr>
            <p:nvPr/>
          </p:nvCxnSpPr>
          <p:spPr bwMode="auto">
            <a:xfrm>
              <a:off x="4505325" y="847725"/>
              <a:ext cx="0" cy="5619750"/>
            </a:xfrm>
            <a:prstGeom prst="line">
              <a:avLst/>
            </a:prstGeom>
            <a:noFill/>
            <a:ln w="9525" algn="ctr">
              <a:solidFill>
                <a:srgbClr val="4A7EBB"/>
              </a:solidFill>
              <a:round/>
              <a:headEnd/>
              <a:tailEnd/>
            </a:ln>
          </p:spPr>
        </p:cxnSp>
        <p:grpSp>
          <p:nvGrpSpPr>
            <p:cNvPr id="9220" name="Группа 81"/>
            <p:cNvGrpSpPr>
              <a:grpSpLocks/>
            </p:cNvGrpSpPr>
            <p:nvPr/>
          </p:nvGrpSpPr>
          <p:grpSpPr bwMode="auto">
            <a:xfrm>
              <a:off x="0" y="0"/>
              <a:ext cx="9915525" cy="6734175"/>
              <a:chOff x="0" y="0"/>
              <a:chExt cx="9915525" cy="6734175"/>
            </a:xfrm>
          </p:grpSpPr>
          <p:sp>
            <p:nvSpPr>
              <p:cNvPr id="83" name="Скругленный прямоугольник 82"/>
              <p:cNvSpPr/>
              <p:nvPr/>
            </p:nvSpPr>
            <p:spPr>
              <a:xfrm>
                <a:off x="4781635" y="1324329"/>
                <a:ext cx="1282569" cy="5037648"/>
              </a:xfrm>
              <a:prstGeom prst="round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ru-RU" sz="1400" kern="0" dirty="0" err="1">
                    <a:solidFill>
                      <a:sysClr val="window" lastClr="FFFFFF"/>
                    </a:solidFill>
                    <a:latin typeface="Calibri"/>
                    <a:ea typeface="Calibri"/>
                    <a:cs typeface="Times New Roman"/>
                  </a:rPr>
                  <a:t>Уполно</a:t>
                </a:r>
                <a:r>
                  <a:rPr lang="ru-RU" sz="1400" kern="0" dirty="0">
                    <a:solidFill>
                      <a:sysClr val="window" lastClr="FFFFFF"/>
                    </a:solidFill>
                    <a:latin typeface="Calibri"/>
                    <a:ea typeface="Calibri"/>
                    <a:cs typeface="Times New Roman"/>
                  </a:rPr>
                  <a:t>-моченный орган - </a:t>
                </a:r>
                <a:r>
                  <a:rPr lang="ru-RU" sz="1400" kern="0" dirty="0" err="1">
                    <a:solidFill>
                      <a:sysClr val="window" lastClr="FFFFFF"/>
                    </a:solidFill>
                    <a:latin typeface="Calibri"/>
                    <a:ea typeface="Calibri"/>
                    <a:cs typeface="Times New Roman"/>
                  </a:rPr>
                  <a:t>Управле-ние</a:t>
                </a:r>
                <a:r>
                  <a:rPr lang="ru-RU" sz="1400" kern="0" dirty="0">
                    <a:solidFill>
                      <a:sysClr val="window" lastClr="FFFFFF"/>
                    </a:solidFill>
                    <a:latin typeface="Calibri"/>
                    <a:ea typeface="Calibri"/>
                    <a:cs typeface="Times New Roman"/>
                  </a:rPr>
                  <a:t> </a:t>
                </a:r>
                <a:r>
                  <a:rPr lang="ru-RU" sz="1400" kern="0" dirty="0" err="1">
                    <a:solidFill>
                      <a:sysClr val="window" lastClr="FFFFFF"/>
                    </a:solidFill>
                    <a:latin typeface="Calibri"/>
                    <a:ea typeface="Calibri"/>
                    <a:cs typeface="Times New Roman"/>
                  </a:rPr>
                  <a:t>экономи</a:t>
                </a:r>
                <a:r>
                  <a:rPr lang="ru-RU" sz="1400" kern="0" dirty="0">
                    <a:solidFill>
                      <a:sysClr val="window" lastClr="FFFFFF"/>
                    </a:solidFill>
                    <a:latin typeface="Calibri"/>
                    <a:ea typeface="Calibri"/>
                    <a:cs typeface="Times New Roman"/>
                  </a:rPr>
                  <a:t>-ческой политики</a:t>
                </a:r>
                <a:endParaRPr lang="ru-RU" sz="1100" kern="0" dirty="0">
                  <a:solidFill>
                    <a:sysClr val="window" lastClr="FFFFFF"/>
                  </a:solidFill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84" name="Скругленный прямоугольник 83"/>
              <p:cNvSpPr/>
              <p:nvPr/>
            </p:nvSpPr>
            <p:spPr>
              <a:xfrm>
                <a:off x="6477878" y="1713839"/>
                <a:ext cx="1580632" cy="839607"/>
              </a:xfrm>
              <a:prstGeom prst="roundRect">
                <a:avLst/>
              </a:prstGeom>
              <a:solidFill>
                <a:srgbClr val="4BACC6"/>
              </a:solidFill>
              <a:ln w="25400" cap="flat" cmpd="sng" algn="ctr">
                <a:solidFill>
                  <a:srgbClr val="4BACC6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ru-RU" sz="1400" kern="0">
                    <a:solidFill>
                      <a:srgbClr val="000000"/>
                    </a:solidFill>
                    <a:latin typeface="Calibri"/>
                    <a:ea typeface="Calibri"/>
                    <a:cs typeface="Times New Roman"/>
                  </a:rPr>
                  <a:t>Заключение</a:t>
                </a:r>
                <a:endParaRPr lang="ru-RU" sz="1100" kern="0">
                  <a:solidFill>
                    <a:sysClr val="window" lastClr="FFFFFF"/>
                  </a:solidFill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85" name="Скругленный прямоугольник 84"/>
              <p:cNvSpPr/>
              <p:nvPr/>
            </p:nvSpPr>
            <p:spPr>
              <a:xfrm>
                <a:off x="8448699" y="1571885"/>
                <a:ext cx="1466826" cy="1390113"/>
              </a:xfrm>
              <a:prstGeom prst="round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ru-RU" sz="1200" kern="0" dirty="0">
                    <a:solidFill>
                      <a:sysClr val="window" lastClr="FFFFFF"/>
                    </a:solidFill>
                    <a:latin typeface="Calibri"/>
                    <a:ea typeface="Calibri"/>
                    <a:cs typeface="Times New Roman"/>
                  </a:rPr>
                  <a:t>ОРВ требуется и возвращается на углубленную ОРВ</a:t>
                </a:r>
                <a:endParaRPr lang="ru-RU" sz="1100" kern="0" dirty="0">
                  <a:solidFill>
                    <a:sysClr val="window" lastClr="FFFFFF"/>
                  </a:solidFill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86" name="Скругленный прямоугольник 85"/>
              <p:cNvSpPr/>
              <p:nvPr/>
            </p:nvSpPr>
            <p:spPr>
              <a:xfrm>
                <a:off x="6658521" y="3105684"/>
                <a:ext cx="800251" cy="1390113"/>
              </a:xfrm>
              <a:prstGeom prst="roundRect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ru-RU" sz="1400" kern="0">
                    <a:solidFill>
                      <a:sysClr val="window" lastClr="FFFFFF"/>
                    </a:solidFill>
                    <a:latin typeface="Calibri"/>
                    <a:ea typeface="Calibri"/>
                    <a:cs typeface="Times New Roman"/>
                  </a:rPr>
                  <a:t>ОРВ не требуется</a:t>
                </a:r>
                <a:endParaRPr lang="ru-RU" sz="1100" kern="0">
                  <a:solidFill>
                    <a:sysClr val="window" lastClr="FFFFFF"/>
                  </a:solidFill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87" name="Овал 86"/>
              <p:cNvSpPr/>
              <p:nvPr/>
            </p:nvSpPr>
            <p:spPr>
              <a:xfrm>
                <a:off x="7744190" y="5915340"/>
                <a:ext cx="2171335" cy="780749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ru-RU" sz="1400" kern="0">
                    <a:solidFill>
                      <a:sysClr val="windowText" lastClr="000000"/>
                    </a:solidFill>
                    <a:latin typeface="Calibri"/>
                    <a:ea typeface="Calibri"/>
                    <a:cs typeface="Times New Roman"/>
                  </a:rPr>
                  <a:t>Согласование МНПА</a:t>
                </a:r>
                <a:endParaRPr lang="ru-RU" sz="1100" kern="0">
                  <a:solidFill>
                    <a:sysClr val="windowText" lastClr="000000"/>
                  </a:solidFill>
                  <a:latin typeface="Calibri"/>
                  <a:ea typeface="Calibri"/>
                  <a:cs typeface="Times New Roman"/>
                </a:endParaRPr>
              </a:p>
            </p:txBody>
          </p:sp>
          <p:grpSp>
            <p:nvGrpSpPr>
              <p:cNvPr id="9226" name="Группа 87"/>
              <p:cNvGrpSpPr>
                <a:grpSpLocks/>
              </p:cNvGrpSpPr>
              <p:nvPr/>
            </p:nvGrpSpPr>
            <p:grpSpPr bwMode="auto">
              <a:xfrm>
                <a:off x="0" y="0"/>
                <a:ext cx="9810750" cy="6734175"/>
                <a:chOff x="0" y="0"/>
                <a:chExt cx="9810750" cy="6734175"/>
              </a:xfrm>
            </p:grpSpPr>
            <p:sp>
              <p:nvSpPr>
                <p:cNvPr id="101" name="Прямоугольник 100"/>
                <p:cNvSpPr/>
                <p:nvPr/>
              </p:nvSpPr>
              <p:spPr>
                <a:xfrm>
                  <a:off x="84903" y="4648138"/>
                  <a:ext cx="3733902" cy="609365"/>
                </a:xfrm>
                <a:prstGeom prst="rect">
                  <a:avLst/>
                </a:prstGeom>
                <a:solidFill>
                  <a:srgbClr val="4BACC6"/>
                </a:solidFill>
                <a:ln w="25400" cap="flat" cmpd="sng" algn="ctr">
                  <a:solidFill>
                    <a:srgbClr val="4BACC6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defTabSz="914400" fontAlgn="auto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ru-RU" sz="1400" kern="0">
                      <a:solidFill>
                        <a:srgbClr val="000000"/>
                      </a:solidFill>
                      <a:latin typeface="Calibri"/>
                      <a:ea typeface="Calibri"/>
                      <a:cs typeface="Times New Roman"/>
                    </a:rPr>
                    <a:t>2. Углубленная ОРВ</a:t>
                  </a:r>
                  <a:endParaRPr lang="ru-RU" sz="1100" kern="0">
                    <a:solidFill>
                      <a:sysClr val="window" lastClr="FFFFFF"/>
                    </a:solidFill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102" name="Овал 101"/>
                <p:cNvSpPr/>
                <p:nvPr/>
              </p:nvSpPr>
              <p:spPr>
                <a:xfrm>
                  <a:off x="0" y="5762999"/>
                  <a:ext cx="2176755" cy="780749"/>
                </a:xfrm>
                <a:prstGeom prst="ellipse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defTabSz="914400" fontAlgn="auto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ru-RU" sz="1400" kern="0" dirty="0">
                      <a:solidFill>
                        <a:sysClr val="window" lastClr="FFFFFF"/>
                      </a:solidFill>
                      <a:latin typeface="Calibri"/>
                      <a:ea typeface="Calibri"/>
                      <a:cs typeface="Times New Roman"/>
                    </a:rPr>
                    <a:t>Публичные консультации</a:t>
                  </a:r>
                  <a:endParaRPr lang="ru-RU" sz="1100" kern="0" dirty="0">
                    <a:solidFill>
                      <a:sysClr val="window" lastClr="FFFFFF"/>
                    </a:solidFill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103" name="Скругленный прямоугольник 102"/>
                <p:cNvSpPr/>
                <p:nvPr/>
              </p:nvSpPr>
              <p:spPr>
                <a:xfrm>
                  <a:off x="2247206" y="5344061"/>
                  <a:ext cx="2115337" cy="1390114"/>
                </a:xfrm>
                <a:prstGeom prst="roundRect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defTabSz="914400" fontAlgn="auto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ru-RU" sz="1400" kern="0">
                      <a:solidFill>
                        <a:sysClr val="window" lastClr="FFFFFF"/>
                      </a:solidFill>
                      <a:latin typeface="Calibri"/>
                      <a:ea typeface="Calibri"/>
                      <a:cs typeface="Times New Roman"/>
                    </a:rPr>
                    <a:t>- Сводный отчет об ОРВ</a:t>
                  </a:r>
                  <a:endParaRPr lang="ru-RU" sz="1100" kern="0">
                    <a:solidFill>
                      <a:sysClr val="window" lastClr="FFFFFF"/>
                    </a:solidFill>
                    <a:latin typeface="Calibri"/>
                    <a:ea typeface="Calibri"/>
                    <a:cs typeface="Times New Roman"/>
                  </a:endParaRPr>
                </a:p>
                <a:p>
                  <a:pPr algn="ctr" defTabSz="914400" fontAlgn="auto">
                    <a:lnSpc>
                      <a:spcPct val="115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ru-RU" sz="1400" kern="0">
                      <a:solidFill>
                        <a:sysClr val="window" lastClr="FFFFFF"/>
                      </a:solidFill>
                      <a:latin typeface="Calibri"/>
                      <a:ea typeface="Calibri"/>
                      <a:cs typeface="Times New Roman"/>
                    </a:rPr>
                    <a:t>- Заключение по публичным консультациям</a:t>
                  </a:r>
                  <a:endParaRPr lang="ru-RU" sz="1100" kern="0">
                    <a:solidFill>
                      <a:sysClr val="window" lastClr="FFFFFF"/>
                    </a:solidFill>
                    <a:latin typeface="Calibri"/>
                    <a:ea typeface="Calibri"/>
                    <a:cs typeface="Times New Roman"/>
                  </a:endParaRPr>
                </a:p>
              </p:txBody>
            </p:sp>
            <p:grpSp>
              <p:nvGrpSpPr>
                <p:cNvPr id="9242" name="Группа 103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9810750" cy="4371975"/>
                  <a:chOff x="0" y="0"/>
                  <a:chExt cx="9810750" cy="4371975"/>
                </a:xfrm>
              </p:grpSpPr>
              <p:sp>
                <p:nvSpPr>
                  <p:cNvPr id="108" name="Прямоугольник 107"/>
                  <p:cNvSpPr/>
                  <p:nvPr/>
                </p:nvSpPr>
                <p:spPr>
                  <a:xfrm>
                    <a:off x="200515" y="0"/>
                    <a:ext cx="9610237" cy="609365"/>
                  </a:xfrm>
                  <a:prstGeom prst="rect">
                    <a:avLst/>
                  </a:prstGeom>
                  <a:solidFill>
                    <a:srgbClr val="4BACC6"/>
                  </a:solidFill>
                  <a:ln w="25400" cap="flat" cmpd="sng" algn="ctr">
                    <a:solidFill>
                      <a:srgbClr val="4BACC6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defTabSz="914400" fontAlgn="auto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defRPr/>
                    </a:pPr>
                    <a:r>
                      <a:rPr lang="ru-RU" sz="2800" kern="0">
                        <a:solidFill>
                          <a:sysClr val="window" lastClr="FFFFFF"/>
                        </a:solidFill>
                        <a:latin typeface="Calibri"/>
                        <a:ea typeface="Calibri"/>
                        <a:cs typeface="Times New Roman"/>
                      </a:rPr>
                      <a:t>СХЕМА ПРОВЕДЕНИЯ ОРВ</a:t>
                    </a:r>
                    <a:endParaRPr lang="ru-RU" sz="1100" kern="0">
                      <a:solidFill>
                        <a:sysClr val="window" lastClr="FFFFFF"/>
                      </a:solidFill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109" name="Скругленный прямоугольник 108"/>
                  <p:cNvSpPr/>
                  <p:nvPr/>
                </p:nvSpPr>
                <p:spPr>
                  <a:xfrm>
                    <a:off x="0" y="1781353"/>
                    <a:ext cx="1743211" cy="1390114"/>
                  </a:xfrm>
                  <a:prstGeom prst="roundRect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defTabSz="914400" fontAlgn="auto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r>
                      <a:rPr lang="ru-RU" sz="1400" kern="0">
                        <a:solidFill>
                          <a:sysClr val="window" lastClr="FFFFFF"/>
                        </a:solidFill>
                        <a:latin typeface="Calibri"/>
                        <a:ea typeface="Calibri"/>
                        <a:cs typeface="Times New Roman"/>
                      </a:rPr>
                      <a:t>Проект МНПА</a:t>
                    </a:r>
                    <a:endParaRPr lang="ru-RU" sz="1100" kern="0">
                      <a:solidFill>
                        <a:sysClr val="window" lastClr="FFFFFF"/>
                      </a:solidFill>
                      <a:latin typeface="Calibri"/>
                      <a:ea typeface="Calibri"/>
                      <a:cs typeface="Times New Roman"/>
                    </a:endParaRPr>
                  </a:p>
                  <a:p>
                    <a:pPr defTabSz="914400" fontAlgn="auto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r>
                      <a:rPr lang="ru-RU" sz="1400" kern="0">
                        <a:solidFill>
                          <a:sysClr val="window" lastClr="FFFFFF"/>
                        </a:solidFill>
                        <a:latin typeface="Calibri"/>
                        <a:ea typeface="Calibri"/>
                        <a:cs typeface="Times New Roman"/>
                      </a:rPr>
                      <a:t> (с пояснительной запиской)</a:t>
                    </a:r>
                    <a:endParaRPr lang="ru-RU" sz="1100" kern="0">
                      <a:solidFill>
                        <a:sysClr val="window" lastClr="FFFFFF"/>
                      </a:solidFill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110" name="Скругленный прямоугольник 109"/>
                  <p:cNvSpPr/>
                  <p:nvPr/>
                </p:nvSpPr>
                <p:spPr>
                  <a:xfrm>
                    <a:off x="2247206" y="1713839"/>
                    <a:ext cx="2028628" cy="1390113"/>
                  </a:xfrm>
                  <a:prstGeom prst="roundRect">
                    <a:avLst/>
                  </a:prstGeom>
                  <a:solidFill>
                    <a:srgbClr val="4BACC6"/>
                  </a:solidFill>
                  <a:ln w="25400" cap="flat" cmpd="sng" algn="ctr">
                    <a:solidFill>
                      <a:srgbClr val="4BACC6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defTabSz="914400" fontAlgn="auto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r>
                      <a:rPr lang="ru-RU" sz="1400" kern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rPr>
                      <a:t>1. Предварительная ОРВ</a:t>
                    </a:r>
                    <a:endParaRPr lang="ru-RU" sz="1100" kern="0">
                      <a:solidFill>
                        <a:sysClr val="window" lastClr="FFFFFF"/>
                      </a:solidFill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111" name="Прямоугольник 110"/>
                  <p:cNvSpPr/>
                  <p:nvPr/>
                </p:nvSpPr>
                <p:spPr>
                  <a:xfrm>
                    <a:off x="133676" y="848264"/>
                    <a:ext cx="4142157" cy="723621"/>
                  </a:xfrm>
                  <a:prstGeom prst="rect">
                    <a:avLst/>
                  </a:prstGeom>
                  <a:solidFill>
                    <a:srgbClr val="4BACC6"/>
                  </a:solidFill>
                  <a:ln w="25400" cap="flat" cmpd="sng" algn="ctr">
                    <a:solidFill>
                      <a:srgbClr val="4BACC6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defTabSz="914400" fontAlgn="auto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r>
                      <a:rPr lang="ru-RU" sz="1400" kern="0" dirty="0">
                        <a:solidFill>
                          <a:sysClr val="windowText" lastClr="000000"/>
                        </a:solidFill>
                        <a:latin typeface="Calibri"/>
                        <a:ea typeface="Calibri"/>
                        <a:cs typeface="Times New Roman"/>
                      </a:rPr>
                      <a:t>Орган разработчик проекта МНПА</a:t>
                    </a:r>
                    <a:endParaRPr lang="ru-RU" sz="1100" kern="0" dirty="0">
                      <a:solidFill>
                        <a:sysClr val="windowText" lastClr="000000"/>
                      </a:solidFill>
                      <a:latin typeface="Calibri"/>
                      <a:ea typeface="Calibri"/>
                      <a:cs typeface="Times New Roman"/>
                    </a:endParaRPr>
                  </a:p>
                  <a:p>
                    <a:pPr algn="ctr" defTabSz="914400" fontAlgn="auto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r>
                      <a:rPr lang="ru-RU" sz="1400" kern="0" dirty="0">
                        <a:solidFill>
                          <a:sysClr val="windowText" lastClr="000000"/>
                        </a:solidFill>
                        <a:latin typeface="Calibri"/>
                        <a:ea typeface="Calibri"/>
                        <a:cs typeface="Times New Roman"/>
                      </a:rPr>
                      <a:t>(структурное подразделение администрации  города)</a:t>
                    </a:r>
                    <a:endParaRPr lang="ru-RU" sz="1100" kern="0" dirty="0">
                      <a:solidFill>
                        <a:sysClr val="windowText" lastClr="000000"/>
                      </a:solidFill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112" name="Скругленный прямоугольник 111"/>
                  <p:cNvSpPr/>
                  <p:nvPr/>
                </p:nvSpPr>
                <p:spPr>
                  <a:xfrm>
                    <a:off x="0" y="3484805"/>
                    <a:ext cx="1618566" cy="837877"/>
                  </a:xfrm>
                  <a:prstGeom prst="roundRect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defTabSz="914400" fontAlgn="auto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r>
                      <a:rPr lang="ru-RU" sz="1400" kern="0" dirty="0">
                        <a:solidFill>
                          <a:sysClr val="window" lastClr="FFFFFF"/>
                        </a:solidFill>
                        <a:latin typeface="Calibri"/>
                        <a:ea typeface="Calibri"/>
                        <a:cs typeface="Times New Roman"/>
                      </a:rPr>
                      <a:t>ОРВ требуется</a:t>
                    </a:r>
                    <a:endParaRPr lang="ru-RU" sz="1100" kern="0" dirty="0">
                      <a:solidFill>
                        <a:sysClr val="window" lastClr="FFFFFF"/>
                      </a:solidFill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sp>
                <p:nvSpPr>
                  <p:cNvPr id="113" name="Скругленный прямоугольник 112"/>
                  <p:cNvSpPr/>
                  <p:nvPr/>
                </p:nvSpPr>
                <p:spPr>
                  <a:xfrm>
                    <a:off x="2677138" y="3533277"/>
                    <a:ext cx="1598696" cy="837877"/>
                  </a:xfrm>
                  <a:prstGeom prst="roundRect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anchor="ctr"/>
                  <a:lstStyle/>
                  <a:p>
                    <a:pPr algn="ctr" defTabSz="914400" fontAlgn="auto">
                      <a:lnSpc>
                        <a:spcPct val="115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defRPr/>
                    </a:pPr>
                    <a:r>
                      <a:rPr lang="ru-RU" sz="1400" kern="0">
                        <a:solidFill>
                          <a:sysClr val="window" lastClr="FFFFFF"/>
                        </a:solidFill>
                        <a:latin typeface="Calibri"/>
                        <a:ea typeface="Calibri"/>
                        <a:cs typeface="Times New Roman"/>
                      </a:rPr>
                      <a:t>ОРВ не требуется</a:t>
                    </a:r>
                    <a:endParaRPr lang="ru-RU" sz="1100" kern="0">
                      <a:solidFill>
                        <a:sysClr val="window" lastClr="FFFFFF"/>
                      </a:solidFill>
                      <a:latin typeface="Calibri"/>
                      <a:ea typeface="Calibri"/>
                      <a:cs typeface="Times New Roman"/>
                    </a:endParaRPr>
                  </a:p>
                </p:txBody>
              </p:sp>
              <p:cxnSp>
                <p:nvCxnSpPr>
                  <p:cNvPr id="9252" name="Прямая со стрелкой 11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1743075" y="2476500"/>
                    <a:ext cx="504825" cy="0"/>
                  </a:xfrm>
                  <a:prstGeom prst="straightConnector1">
                    <a:avLst/>
                  </a:prstGeom>
                  <a:noFill/>
                  <a:ln w="38100" algn="ctr">
                    <a:solidFill>
                      <a:srgbClr val="4A7EBB"/>
                    </a:solidFill>
                    <a:round/>
                    <a:headEnd/>
                    <a:tailEnd type="arrow" w="med" len="med"/>
                  </a:ln>
                </p:spPr>
              </p:cxnSp>
              <p:cxnSp>
                <p:nvCxnSpPr>
                  <p:cNvPr id="9253" name="Прямая со стрелкой 114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1619250" y="3105150"/>
                    <a:ext cx="1113790" cy="428625"/>
                  </a:xfrm>
                  <a:prstGeom prst="straightConnector1">
                    <a:avLst/>
                  </a:prstGeom>
                  <a:noFill/>
                  <a:ln w="38100" algn="ctr">
                    <a:solidFill>
                      <a:srgbClr val="4A7EBB"/>
                    </a:solidFill>
                    <a:round/>
                    <a:headEnd/>
                    <a:tailEnd type="arrow" w="med" len="med"/>
                  </a:ln>
                </p:spPr>
              </p:cxnSp>
              <p:cxnSp>
                <p:nvCxnSpPr>
                  <p:cNvPr id="9254" name="Прямая со стрелкой 11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3171825" y="3105150"/>
                    <a:ext cx="238125" cy="428625"/>
                  </a:xfrm>
                  <a:prstGeom prst="straightConnector1">
                    <a:avLst/>
                  </a:prstGeom>
                  <a:noFill/>
                  <a:ln w="38100" algn="ctr">
                    <a:solidFill>
                      <a:srgbClr val="4A7EBB"/>
                    </a:solidFill>
                    <a:round/>
                    <a:headEnd/>
                    <a:tailEnd type="arrow" w="med" len="med"/>
                  </a:ln>
                </p:spPr>
              </p:cxnSp>
            </p:grpSp>
            <p:cxnSp>
              <p:nvCxnSpPr>
                <p:cNvPr id="9243" name="Прямая со стрелкой 104"/>
                <p:cNvCxnSpPr>
                  <a:cxnSpLocks noChangeShapeType="1"/>
                </p:cNvCxnSpPr>
                <p:nvPr/>
              </p:nvCxnSpPr>
              <p:spPr bwMode="auto">
                <a:xfrm>
                  <a:off x="1123950" y="4324350"/>
                  <a:ext cx="0" cy="323850"/>
                </a:xfrm>
                <a:prstGeom prst="straightConnector1">
                  <a:avLst/>
                </a:prstGeom>
                <a:noFill/>
                <a:ln w="38100" algn="ctr">
                  <a:solidFill>
                    <a:srgbClr val="4A7EBB"/>
                  </a:solidFill>
                  <a:round/>
                  <a:headEnd/>
                  <a:tailEnd type="arrow" w="med" len="med"/>
                </a:ln>
              </p:spPr>
            </p:cxnSp>
            <p:cxnSp>
              <p:nvCxnSpPr>
                <p:cNvPr id="9244" name="Прямая со стрелкой 105"/>
                <p:cNvCxnSpPr>
                  <a:cxnSpLocks noChangeShapeType="1"/>
                </p:cNvCxnSpPr>
                <p:nvPr/>
              </p:nvCxnSpPr>
              <p:spPr bwMode="auto">
                <a:xfrm flipH="1">
                  <a:off x="923925" y="5343525"/>
                  <a:ext cx="419100" cy="419100"/>
                </a:xfrm>
                <a:prstGeom prst="straightConnector1">
                  <a:avLst/>
                </a:prstGeom>
                <a:noFill/>
                <a:ln w="38100" algn="ctr">
                  <a:solidFill>
                    <a:srgbClr val="4A7EBB"/>
                  </a:solidFill>
                  <a:round/>
                  <a:headEnd/>
                  <a:tailEnd type="arrow" w="med" len="med"/>
                </a:ln>
              </p:spPr>
            </p:cxnSp>
            <p:cxnSp>
              <p:nvCxnSpPr>
                <p:cNvPr id="9245" name="Прямая со стрелкой 106"/>
                <p:cNvCxnSpPr>
                  <a:cxnSpLocks noChangeShapeType="1"/>
                </p:cNvCxnSpPr>
                <p:nvPr/>
              </p:nvCxnSpPr>
              <p:spPr bwMode="auto">
                <a:xfrm>
                  <a:off x="1619250" y="5343525"/>
                  <a:ext cx="628650" cy="495300"/>
                </a:xfrm>
                <a:prstGeom prst="straightConnector1">
                  <a:avLst/>
                </a:prstGeom>
                <a:noFill/>
                <a:ln w="38100" algn="ctr">
                  <a:solidFill>
                    <a:srgbClr val="4A7EBB"/>
                  </a:solidFill>
                  <a:round/>
                  <a:headEnd/>
                  <a:tailEnd type="arrow" w="med" len="med"/>
                </a:ln>
              </p:spPr>
            </p:cxnSp>
          </p:grpSp>
          <p:cxnSp>
            <p:nvCxnSpPr>
              <p:cNvPr id="9227" name="Прямая со стрелкой 88"/>
              <p:cNvCxnSpPr>
                <a:cxnSpLocks noChangeShapeType="1"/>
              </p:cNvCxnSpPr>
              <p:nvPr/>
            </p:nvCxnSpPr>
            <p:spPr bwMode="auto">
              <a:xfrm>
                <a:off x="4276723" y="3952875"/>
                <a:ext cx="504825" cy="0"/>
              </a:xfrm>
              <a:prstGeom prst="straightConnector1">
                <a:avLst/>
              </a:prstGeom>
              <a:noFill/>
              <a:ln w="38100" algn="ctr">
                <a:solidFill>
                  <a:srgbClr val="4A7EBB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9228" name="Прямая со стрелкой 89"/>
              <p:cNvCxnSpPr>
                <a:cxnSpLocks noChangeShapeType="1"/>
              </p:cNvCxnSpPr>
              <p:nvPr/>
            </p:nvCxnSpPr>
            <p:spPr bwMode="auto">
              <a:xfrm flipV="1">
                <a:off x="4391026" y="5838824"/>
                <a:ext cx="390523" cy="1"/>
              </a:xfrm>
              <a:prstGeom prst="straightConnector1">
                <a:avLst/>
              </a:prstGeom>
              <a:noFill/>
              <a:ln w="38100" algn="ctr">
                <a:solidFill>
                  <a:srgbClr val="4A7EBB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9229" name="Прямая со стрелкой 90"/>
              <p:cNvCxnSpPr>
                <a:cxnSpLocks noChangeShapeType="1"/>
              </p:cNvCxnSpPr>
              <p:nvPr/>
            </p:nvCxnSpPr>
            <p:spPr bwMode="auto">
              <a:xfrm>
                <a:off x="7115175" y="2600325"/>
                <a:ext cx="0" cy="504825"/>
              </a:xfrm>
              <a:prstGeom prst="straightConnector1">
                <a:avLst/>
              </a:prstGeom>
              <a:noFill/>
              <a:ln w="38100" algn="ctr">
                <a:solidFill>
                  <a:srgbClr val="4A7EBB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9230" name="Прямая со стрелкой 91"/>
              <p:cNvCxnSpPr>
                <a:cxnSpLocks noChangeShapeType="1"/>
              </p:cNvCxnSpPr>
              <p:nvPr/>
            </p:nvCxnSpPr>
            <p:spPr bwMode="auto">
              <a:xfrm>
                <a:off x="7543800" y="3876675"/>
                <a:ext cx="1524000" cy="0"/>
              </a:xfrm>
              <a:prstGeom prst="straightConnector1">
                <a:avLst/>
              </a:prstGeom>
              <a:noFill/>
              <a:ln w="38100" algn="ctr">
                <a:solidFill>
                  <a:srgbClr val="4A7EBB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9231" name="Прямая со стрелкой 92"/>
              <p:cNvCxnSpPr>
                <a:cxnSpLocks noChangeShapeType="1"/>
              </p:cNvCxnSpPr>
              <p:nvPr/>
            </p:nvCxnSpPr>
            <p:spPr bwMode="auto">
              <a:xfrm>
                <a:off x="6064040" y="2105025"/>
                <a:ext cx="355810" cy="0"/>
              </a:xfrm>
              <a:prstGeom prst="straightConnector1">
                <a:avLst/>
              </a:prstGeom>
              <a:noFill/>
              <a:ln w="38100" algn="ctr">
                <a:solidFill>
                  <a:srgbClr val="4A7EBB"/>
                </a:solidFill>
                <a:round/>
                <a:headEnd/>
                <a:tailEnd type="arrow" w="med" len="med"/>
              </a:ln>
            </p:spPr>
          </p:cxnSp>
          <p:sp>
            <p:nvSpPr>
              <p:cNvPr id="94" name="Скругленный прямоугольник 93"/>
              <p:cNvSpPr/>
              <p:nvPr/>
            </p:nvSpPr>
            <p:spPr>
              <a:xfrm>
                <a:off x="6477878" y="5077464"/>
                <a:ext cx="1694436" cy="761706"/>
              </a:xfrm>
              <a:prstGeom prst="roundRect">
                <a:avLst/>
              </a:prstGeom>
              <a:solidFill>
                <a:srgbClr val="4BACC6"/>
              </a:solidFill>
              <a:ln w="25400" cap="flat" cmpd="sng" algn="ctr">
                <a:solidFill>
                  <a:srgbClr val="4BACC6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defTabSz="914400" fontAlgn="auto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ru-RU" sz="1400" kern="0">
                    <a:solidFill>
                      <a:srgbClr val="000000"/>
                    </a:solidFill>
                    <a:latin typeface="Calibri"/>
                    <a:ea typeface="Calibri"/>
                    <a:cs typeface="Times New Roman"/>
                  </a:rPr>
                  <a:t>Заключение об ОРВ</a:t>
                </a:r>
                <a:endParaRPr lang="ru-RU" sz="1100" kern="0">
                  <a:solidFill>
                    <a:sysClr val="window" lastClr="FFFFFF"/>
                  </a:solidFill>
                  <a:latin typeface="Calibri"/>
                  <a:ea typeface="Calibri"/>
                  <a:cs typeface="Times New Roman"/>
                </a:endParaRPr>
              </a:p>
            </p:txBody>
          </p:sp>
          <p:cxnSp>
            <p:nvCxnSpPr>
              <p:cNvPr id="9233" name="Прямая со стрелкой 94"/>
              <p:cNvCxnSpPr>
                <a:cxnSpLocks noChangeShapeType="1"/>
              </p:cNvCxnSpPr>
              <p:nvPr/>
            </p:nvCxnSpPr>
            <p:spPr bwMode="auto">
              <a:xfrm>
                <a:off x="5972175" y="5438775"/>
                <a:ext cx="504825" cy="0"/>
              </a:xfrm>
              <a:prstGeom prst="straightConnector1">
                <a:avLst/>
              </a:prstGeom>
              <a:noFill/>
              <a:ln w="38100" algn="ctr">
                <a:solidFill>
                  <a:srgbClr val="4A7EBB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9234" name="Прямая со стрелкой 95"/>
              <p:cNvCxnSpPr>
                <a:cxnSpLocks noChangeShapeType="1"/>
              </p:cNvCxnSpPr>
              <p:nvPr/>
            </p:nvCxnSpPr>
            <p:spPr bwMode="auto">
              <a:xfrm>
                <a:off x="9067800" y="3876675"/>
                <a:ext cx="0" cy="2038350"/>
              </a:xfrm>
              <a:prstGeom prst="straightConnector1">
                <a:avLst/>
              </a:prstGeom>
              <a:noFill/>
              <a:ln w="38100" algn="ctr">
                <a:solidFill>
                  <a:srgbClr val="4A7EBB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9235" name="Прямая со стрелкой 96"/>
              <p:cNvCxnSpPr>
                <a:cxnSpLocks noChangeShapeType="1"/>
              </p:cNvCxnSpPr>
              <p:nvPr/>
            </p:nvCxnSpPr>
            <p:spPr bwMode="auto">
              <a:xfrm flipV="1">
                <a:off x="8172450" y="5343525"/>
                <a:ext cx="895350" cy="9525"/>
              </a:xfrm>
              <a:prstGeom prst="straightConnector1">
                <a:avLst/>
              </a:prstGeom>
              <a:noFill/>
              <a:ln w="38100" algn="ctr">
                <a:solidFill>
                  <a:srgbClr val="4A7EBB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9236" name="Прямая со стрелкой 97"/>
              <p:cNvCxnSpPr>
                <a:cxnSpLocks noChangeShapeType="1"/>
              </p:cNvCxnSpPr>
              <p:nvPr/>
            </p:nvCxnSpPr>
            <p:spPr bwMode="auto">
              <a:xfrm>
                <a:off x="8058150" y="2124075"/>
                <a:ext cx="390525" cy="0"/>
              </a:xfrm>
              <a:prstGeom prst="straightConnector1">
                <a:avLst/>
              </a:prstGeom>
              <a:noFill/>
              <a:ln w="38100" algn="ctr">
                <a:solidFill>
                  <a:srgbClr val="4A7EBB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9237" name="Прямая со стрелкой 98"/>
              <p:cNvCxnSpPr>
                <a:cxnSpLocks noChangeShapeType="1"/>
              </p:cNvCxnSpPr>
              <p:nvPr/>
            </p:nvCxnSpPr>
            <p:spPr bwMode="auto">
              <a:xfrm>
                <a:off x="9410700" y="4371975"/>
                <a:ext cx="0" cy="1543050"/>
              </a:xfrm>
              <a:prstGeom prst="straightConnector1">
                <a:avLst/>
              </a:prstGeom>
              <a:noFill/>
              <a:ln w="38100" algn="ctr">
                <a:solidFill>
                  <a:srgbClr val="4A7EBB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9238" name="Прямая со стрелкой 99"/>
              <p:cNvCxnSpPr>
                <a:cxnSpLocks noChangeShapeType="1"/>
              </p:cNvCxnSpPr>
              <p:nvPr/>
            </p:nvCxnSpPr>
            <p:spPr bwMode="auto">
              <a:xfrm>
                <a:off x="9410700" y="2962275"/>
                <a:ext cx="0" cy="1257300"/>
              </a:xfrm>
              <a:prstGeom prst="straightConnector1">
                <a:avLst/>
              </a:prstGeom>
              <a:noFill/>
              <a:ln w="38100" algn="ctr">
                <a:solidFill>
                  <a:srgbClr val="4A7EBB"/>
                </a:solidFill>
                <a:prstDash val="sysDash"/>
                <a:round/>
                <a:headEnd/>
                <a:tailEnd type="arrow" w="med" len="med"/>
              </a:ln>
            </p:spPr>
          </p:cxn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79388" y="44450"/>
            <a:ext cx="8856662" cy="3841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Примеры заполнения форм и отчетов по ОРВ</a:t>
            </a:r>
            <a:endParaRPr lang="en-US" altLang="ru-RU" sz="2000" b="1" u="sng" dirty="0">
              <a:solidFill>
                <a:srgbClr val="FF000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428604"/>
            <a:ext cx="4357718" cy="64940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УВЕДОМЛЕНИЕ</a:t>
            </a:r>
          </a:p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ПРОВЕДЕНИИ ПУБЛИЧНЫХ КОНСУЛЬТАЦИЙ ПО ПРОЕКТУ</a:t>
            </a:r>
          </a:p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МУНИЦИПАЛЬНОГО НОРМАТИВНОГО ПРАВОВОГО АКТА</a:t>
            </a:r>
          </a:p>
          <a:p>
            <a:r>
              <a:rPr lang="ru-RU" dirty="0"/>
              <a:t>  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Настоящим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Департамент финансов администрации города </a:t>
            </a:r>
            <a:r>
              <a:rPr lang="ru-RU" sz="1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Югорска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(наименование структурного подразделения администрации города - регулирующего органа)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уведомляет о проведении публичных консультаций в целях оценки регулирующего воздействия проекта муниципального нормативного правового акта</a:t>
            </a:r>
          </a:p>
          <a:p>
            <a:r>
              <a:rPr lang="ru-RU" dirty="0"/>
              <a:t> 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Регулирующий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орган: </a:t>
            </a:r>
            <a:endPara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Департамент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 администрации города </a:t>
            </a:r>
            <a:r>
              <a:rPr lang="ru-RU" sz="1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Югорска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(наименование регулирующего органа)</a:t>
            </a:r>
          </a:p>
          <a:p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Период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проведения публичных консультаций: </a:t>
            </a:r>
          </a:p>
          <a:p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«29».«03».«2016» – «14».«04».«2016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(не менее 15 календарных дней)</a:t>
            </a:r>
          </a:p>
          <a:p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направления ответов: </a:t>
            </a:r>
          </a:p>
          <a:p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Направление ответов на предложенные к обсуждению вопросы, предложений (замечаний) по проекту муниципального нормативного правового акта осуществляется в форме электронного документа по электронной почте на адрес: </a:t>
            </a:r>
          </a:p>
          <a:p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_____________________ </a:t>
            </a:r>
            <a:r>
              <a:rPr lang="en-US" sz="1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kazna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en-US" sz="1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ugorsk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en-US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____________________</a:t>
            </a:r>
          </a:p>
          <a:p>
            <a:r>
              <a:rPr lang="ru-RU" sz="1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(адрес электронной почты ответственного работника)</a:t>
            </a:r>
          </a:p>
          <a:p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в форме документа на бумажном носителе по адресу: 628260, Тюменская область, Ханты-Мансийский </a:t>
            </a:r>
            <a:r>
              <a:rPr lang="ru-RU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АО-Югра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ул. 40 лет Победы ул., д.11, </a:t>
            </a:r>
            <a:r>
              <a:rPr lang="ru-RU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211</a:t>
            </a:r>
          </a:p>
          <a:p>
            <a:pPr algn="ctr"/>
            <a:r>
              <a:rPr lang="ru-RU" sz="1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(почтовый адрес регулирующего органа)</a:t>
            </a:r>
          </a:p>
          <a:p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Контактное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лицо по вопросам проведения публичных консультаций:</a:t>
            </a:r>
          </a:p>
          <a:p>
            <a:r>
              <a:rPr lang="ru-RU" sz="1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Маслюкова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Надежда </a:t>
            </a:r>
            <a:r>
              <a:rPr lang="ru-RU" sz="1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Теодозиевна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начальник отдела внутреннего </a:t>
            </a:r>
            <a:r>
              <a:rPr lang="ru-RU" sz="1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аудита,тел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(34675)50072</a:t>
            </a:r>
          </a:p>
          <a:p>
            <a:pPr algn="just"/>
            <a:r>
              <a:rPr lang="ru-RU" sz="1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(фамилия, имя, отчество, должность ответственного лица, контактный телефон)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 постановления администрации города </a:t>
            </a:r>
            <a:r>
              <a:rPr lang="ru-RU" sz="1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Югорска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«О внесении изменения в постановление администрации города </a:t>
            </a:r>
            <a:r>
              <a:rPr lang="ru-RU" sz="1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Югорска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 27.02.2015 № 1339 «О предоставлении бюджетных инвестиций  юридическим лицам,  не являющимся  государственными или муниципальными учреждениями и   государственными или муниципальными унитарными предприятиями за счет средств   бюджета города </a:t>
            </a:r>
            <a:r>
              <a:rPr lang="ru-RU" sz="1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Югорска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/>
            <a:r>
              <a:rPr lang="ru-RU" sz="1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наименование проекта муниципального нормативного правового акта</a:t>
            </a:r>
            <a:r>
              <a:rPr lang="ru-RU" sz="1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819147" y="434213"/>
            <a:ext cx="4214842" cy="60939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Устанавливается запрет на оказание  муниципальной поддержки в форме  бюджетных инвестиций  иностранным юридическим лицам, включая </a:t>
            </a:r>
            <a:r>
              <a:rPr lang="ru-RU" sz="1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офшорные</a:t>
            </a:r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компании в связи с принятием Федерального закона от  15.02.2016 № 23-ФЗ «О внесении изменений в Бюджетный кодекс Российской Федерации»</a:t>
            </a:r>
          </a:p>
          <a:p>
            <a:pPr algn="just"/>
            <a:r>
              <a:rPr lang="ru-RU" sz="1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краткое описание вводимого регулирования)</a:t>
            </a:r>
          </a:p>
          <a:p>
            <a:pPr algn="just"/>
            <a:r>
              <a:rPr lang="ru-RU" sz="1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целях оценки регулирующего воздействия проекта муниципального нормативного правового акта и выявления в нем положений, вводящих избыточные административные        и иные ограничения и обязанности для субъектов предпринимательской и инвестиционной деятельности или способствующих их введению, а также положений, способствующих возникновению необоснованных расходов субъектов предпринимательской и инвестиционной деятельности, а также бюджета города </a:t>
            </a:r>
            <a:r>
              <a:rPr lang="ru-RU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Югорска</a:t>
            </a:r>
            <a:endPara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Департамент финансов администрации города </a:t>
            </a:r>
            <a:r>
              <a:rPr lang="ru-RU" sz="1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Югорска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(наименование регулирующего органа)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пунктом 3.8 Порядка проведения в администрации города </a:t>
            </a:r>
            <a:r>
              <a:rPr lang="ru-RU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Югорска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оценки регулирующего воздействия проектов муниципальных нормативных правовых актов и  экспертизы муниципальных нормативных правовых актов, затрагивающих вопросы осуществления предпринимательской и инвестиционной деятельности, утвержденного постановлением администрации города от 28.12.2015 № 3861 проводит публичные консультации. В рамках указанных консультаций все заинтересованные лица вправе направить свои предложения и замечания по прилагаемому проекту муниципального нормативного правового акта.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10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Перечень вопросов: (при отсутствии опросного листа)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1.Предлагается высказать мнение по поводу излишне установленных требований.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2.Предлагается внести предложения и замечания к проекту муниципального    нормативного правового акта.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Приложение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проект муниципального нормативного правового акта, пояснительная            записка к проекту муниципального нормативного правового акта</a:t>
            </a:r>
            <a:r>
              <a:rPr lang="ru-R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Droid Sans Fallback"/>
        <a:cs typeface="Droid Sans Fallback"/>
      </a:majorFont>
      <a:minorFont>
        <a:latin typeface="Calibri"/>
        <a:ea typeface="Droid Sans Fallback"/>
        <a:cs typeface="Droid Sans Fallback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</TotalTime>
  <Words>1255</Words>
  <Application>Microsoft Office PowerPoint</Application>
  <PresentationFormat>Экран (4:3)</PresentationFormat>
  <Paragraphs>146</Paragraphs>
  <Slides>13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Савицкая Юлия Сергеевна</dc:creator>
  <cp:lastModifiedBy>Грудцына Ирина Викторовна</cp:lastModifiedBy>
  <cp:revision>43</cp:revision>
  <cp:lastPrinted>1601-01-01T00:00:00Z</cp:lastPrinted>
  <dcterms:created xsi:type="dcterms:W3CDTF">2015-08-26T10:59:22Z</dcterms:created>
  <dcterms:modified xsi:type="dcterms:W3CDTF">2017-01-18T07:01:30Z</dcterms:modified>
</cp:coreProperties>
</file>